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6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7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1.xml" ContentType="application/vnd.openxmlformats-officedocument.drawingml.chartshape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2.xml" ContentType="application/vnd.openxmlformats-officedocument.drawingml.chartshape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8"/>
  </p:notesMasterIdLst>
  <p:sldIdLst>
    <p:sldId id="257" r:id="rId5"/>
    <p:sldId id="291" r:id="rId6"/>
    <p:sldId id="366" r:id="rId7"/>
    <p:sldId id="392" r:id="rId8"/>
    <p:sldId id="391" r:id="rId9"/>
    <p:sldId id="410" r:id="rId10"/>
    <p:sldId id="386" r:id="rId11"/>
    <p:sldId id="331" r:id="rId12"/>
    <p:sldId id="367" r:id="rId13"/>
    <p:sldId id="365" r:id="rId14"/>
    <p:sldId id="368" r:id="rId15"/>
    <p:sldId id="413" r:id="rId16"/>
    <p:sldId id="411" r:id="rId17"/>
    <p:sldId id="412" r:id="rId18"/>
    <p:sldId id="393" r:id="rId19"/>
    <p:sldId id="390" r:id="rId20"/>
    <p:sldId id="395" r:id="rId21"/>
    <p:sldId id="394" r:id="rId22"/>
    <p:sldId id="405" r:id="rId23"/>
    <p:sldId id="387" r:id="rId24"/>
    <p:sldId id="370" r:id="rId25"/>
    <p:sldId id="415" r:id="rId26"/>
    <p:sldId id="414" r:id="rId27"/>
    <p:sldId id="372" r:id="rId28"/>
    <p:sldId id="371" r:id="rId29"/>
    <p:sldId id="373" r:id="rId30"/>
    <p:sldId id="374" r:id="rId31"/>
    <p:sldId id="379" r:id="rId32"/>
    <p:sldId id="406" r:id="rId33"/>
    <p:sldId id="407" r:id="rId34"/>
    <p:sldId id="375" r:id="rId35"/>
    <p:sldId id="376" r:id="rId36"/>
    <p:sldId id="377" r:id="rId37"/>
    <p:sldId id="378" r:id="rId38"/>
    <p:sldId id="383" r:id="rId39"/>
    <p:sldId id="382" r:id="rId40"/>
    <p:sldId id="384" r:id="rId41"/>
    <p:sldId id="404" r:id="rId42"/>
    <p:sldId id="381" r:id="rId43"/>
    <p:sldId id="385" r:id="rId44"/>
    <p:sldId id="408" r:id="rId45"/>
    <p:sldId id="400" r:id="rId46"/>
    <p:sldId id="409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3" autoAdjust="0"/>
    <p:restoredTop sz="94169" autoAdjust="0"/>
  </p:normalViewPr>
  <p:slideViewPr>
    <p:cSldViewPr snapToGrid="0">
      <p:cViewPr varScale="1">
        <p:scale>
          <a:sx n="146" d="100"/>
          <a:sy n="146" d="100"/>
        </p:scale>
        <p:origin x="176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43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1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E887-4F31-9EDF-CB92BB941EDA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1</c:v>
                </c:pt>
                <c:pt idx="2">
                  <c:v>1</c:v>
                </c:pt>
                <c:pt idx="3">
                  <c:v>1.25</c:v>
                </c:pt>
                <c:pt idx="4">
                  <c:v>1.5</c:v>
                </c:pt>
                <c:pt idx="5">
                  <c:v>1.75</c:v>
                </c:pt>
                <c:pt idx="6">
                  <c:v>2</c:v>
                </c:pt>
                <c:pt idx="7">
                  <c:v>2.5</c:v>
                </c:pt>
                <c:pt idx="8">
                  <c:v>2.75</c:v>
                </c:pt>
                <c:pt idx="9">
                  <c:v>3</c:v>
                </c:pt>
                <c:pt idx="10">
                  <c:v>3.25</c:v>
                </c:pt>
                <c:pt idx="11">
                  <c:v>3.5</c:v>
                </c:pt>
                <c:pt idx="12">
                  <c:v>2.1</c:v>
                </c:pt>
                <c:pt idx="13">
                  <c:v>2.1</c:v>
                </c:pt>
                <c:pt idx="14">
                  <c:v>4</c:v>
                </c:pt>
                <c:pt idx="15">
                  <c:v>3.5</c:v>
                </c:pt>
                <c:pt idx="16">
                  <c:v>4.5</c:v>
                </c:pt>
                <c:pt idx="17">
                  <c:v>4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3</c:v>
                </c:pt>
                <c:pt idx="6">
                  <c:v>2.5</c:v>
                </c:pt>
                <c:pt idx="7">
                  <c:v>3</c:v>
                </c:pt>
                <c:pt idx="8">
                  <c:v>4</c:v>
                </c:pt>
                <c:pt idx="9">
                  <c:v>3.5</c:v>
                </c:pt>
                <c:pt idx="10">
                  <c:v>4</c:v>
                </c:pt>
                <c:pt idx="11">
                  <c:v>4.5</c:v>
                </c:pt>
                <c:pt idx="12">
                  <c:v>3</c:v>
                </c:pt>
                <c:pt idx="13">
                  <c:v>2</c:v>
                </c:pt>
                <c:pt idx="14">
                  <c:v>3.5</c:v>
                </c:pt>
                <c:pt idx="15">
                  <c:v>3</c:v>
                </c:pt>
                <c:pt idx="16">
                  <c:v>4</c:v>
                </c:pt>
                <c:pt idx="17">
                  <c:v>4.5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1C6-4237-AFB6-C4E50FB891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E887-4F31-9EDF-CB92BB941EDA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1</c:v>
                </c:pt>
                <c:pt idx="2">
                  <c:v>1</c:v>
                </c:pt>
                <c:pt idx="3">
                  <c:v>1.25</c:v>
                </c:pt>
                <c:pt idx="4">
                  <c:v>1.5</c:v>
                </c:pt>
                <c:pt idx="5">
                  <c:v>1.75</c:v>
                </c:pt>
                <c:pt idx="6">
                  <c:v>2</c:v>
                </c:pt>
                <c:pt idx="7">
                  <c:v>2.5</c:v>
                </c:pt>
                <c:pt idx="8">
                  <c:v>2.75</c:v>
                </c:pt>
                <c:pt idx="9">
                  <c:v>3</c:v>
                </c:pt>
                <c:pt idx="10">
                  <c:v>3.25</c:v>
                </c:pt>
                <c:pt idx="11">
                  <c:v>3.5</c:v>
                </c:pt>
                <c:pt idx="12">
                  <c:v>2.1</c:v>
                </c:pt>
                <c:pt idx="13">
                  <c:v>2.1</c:v>
                </c:pt>
                <c:pt idx="14">
                  <c:v>4</c:v>
                </c:pt>
                <c:pt idx="15">
                  <c:v>3.5</c:v>
                </c:pt>
                <c:pt idx="16">
                  <c:v>4.5</c:v>
                </c:pt>
                <c:pt idx="17">
                  <c:v>4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3</c:v>
                </c:pt>
                <c:pt idx="6">
                  <c:v>2.5</c:v>
                </c:pt>
                <c:pt idx="7">
                  <c:v>3</c:v>
                </c:pt>
                <c:pt idx="8">
                  <c:v>4</c:v>
                </c:pt>
                <c:pt idx="9">
                  <c:v>3.5</c:v>
                </c:pt>
                <c:pt idx="10">
                  <c:v>4</c:v>
                </c:pt>
                <c:pt idx="11">
                  <c:v>4.5</c:v>
                </c:pt>
                <c:pt idx="12">
                  <c:v>3</c:v>
                </c:pt>
                <c:pt idx="13">
                  <c:v>2</c:v>
                </c:pt>
                <c:pt idx="14">
                  <c:v>3.5</c:v>
                </c:pt>
                <c:pt idx="15">
                  <c:v>3</c:v>
                </c:pt>
                <c:pt idx="16">
                  <c:v>4</c:v>
                </c:pt>
                <c:pt idx="17">
                  <c:v>4.5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1C6-4237-AFB6-C4E50FB891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accent5">
                  <a:lumMod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F67-44B7-ADCE-019E70740DE2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1C6-4237-AFB6-C4E50FB891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408D-4887-99E2-224C858929A8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08D-4887-99E2-224C858929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526-4BC0-8DCD-9DC2C906F781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526-4BC0-8DCD-9DC2C906F78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Y-pred</c:v>
                </c:pt>
              </c:strCache>
            </c:strRef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76200">
                <a:solidFill>
                  <a:srgbClr val="FFC000"/>
                </a:solidFill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  <c:pt idx="0">
                  <c:v>2.8</c:v>
                </c:pt>
                <c:pt idx="1">
                  <c:v>3.4</c:v>
                </c:pt>
                <c:pt idx="2">
                  <c:v>4</c:v>
                </c:pt>
                <c:pt idx="3">
                  <c:v>4.5999999999999996</c:v>
                </c:pt>
                <c:pt idx="4">
                  <c:v>5.2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8526-4BC0-8DCD-9DC2C906F7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F67-44B7-ADCE-019E70740DE2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1C6-4237-AFB6-C4E50FB8917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Y-pred</c:v>
                </c:pt>
              </c:strCache>
            </c:strRef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76200">
                <a:solidFill>
                  <a:srgbClr val="FFC000"/>
                </a:solidFill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  <c:pt idx="0">
                  <c:v>2.8</c:v>
                </c:pt>
                <c:pt idx="1">
                  <c:v>3.4</c:v>
                </c:pt>
                <c:pt idx="2">
                  <c:v>4</c:v>
                </c:pt>
                <c:pt idx="3">
                  <c:v>4.5999999999999996</c:v>
                </c:pt>
                <c:pt idx="4">
                  <c:v>5.2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3F2-4E28-A216-3E37C361AF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F67-44B7-ADCE-019E70740DE2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1C6-4237-AFB6-C4E50FB8917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Y-pred</c:v>
                </c:pt>
              </c:strCache>
            </c:strRef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76200">
                <a:solidFill>
                  <a:srgbClr val="FFC000"/>
                </a:solidFill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  <c:pt idx="0">
                  <c:v>2.8</c:v>
                </c:pt>
                <c:pt idx="1">
                  <c:v>3.4</c:v>
                </c:pt>
                <c:pt idx="2">
                  <c:v>4</c:v>
                </c:pt>
                <c:pt idx="3">
                  <c:v>4.5999999999999996</c:v>
                </c:pt>
                <c:pt idx="4">
                  <c:v>5.2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3F2-4E28-A216-3E37C361AF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2DA-484A-B08C-EFE0B9C80F1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2DA-484A-B08C-EFE0B9C80F1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Y-pred</c:v>
                </c:pt>
              </c:strCache>
            </c:strRef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76200">
                <a:solidFill>
                  <a:srgbClr val="FFC000"/>
                </a:solidFill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  <c:pt idx="0">
                  <c:v>2.8</c:v>
                </c:pt>
                <c:pt idx="1">
                  <c:v>3.4</c:v>
                </c:pt>
                <c:pt idx="2">
                  <c:v>4</c:v>
                </c:pt>
                <c:pt idx="3">
                  <c:v>4.5999999999999996</c:v>
                </c:pt>
                <c:pt idx="4">
                  <c:v>5.2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82DA-484A-B08C-EFE0B9C80F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0.35659</cdr:x>
      <cdr:y>0.34421</cdr:y>
    </cdr:from>
    <cdr:to>
      <cdr:x>0.35659</cdr:x>
      <cdr:y>0.39639</cdr:y>
    </cdr:to>
    <cdr:cxnSp macro="">
      <cdr:nvCxnSpPr>
        <cdr:cNvPr id="3" name="Straight Arrow Connector 2">
          <a:extLst xmlns:a="http://schemas.openxmlformats.org/drawingml/2006/main">
            <a:ext uri="{FF2B5EF4-FFF2-40B4-BE49-F238E27FC236}">
              <a16:creationId xmlns:a16="http://schemas.microsoft.com/office/drawing/2014/main" id="{4768DA95-D047-786F-0A5D-51304435697F}"/>
            </a:ext>
          </a:extLst>
        </cdr:cNvPr>
        <cdr:cNvCxnSpPr/>
      </cdr:nvCxnSpPr>
      <cdr:spPr>
        <a:xfrm xmlns:a="http://schemas.openxmlformats.org/drawingml/2006/main">
          <a:off x="2677656" y="1673213"/>
          <a:ext cx="0" cy="253629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0.19879</cdr:x>
      <cdr:y>0.52031</cdr:y>
    </cdr:from>
    <cdr:to>
      <cdr:x>0.19879</cdr:x>
      <cdr:y>0.59911</cdr:y>
    </cdr:to>
    <cdr:cxnSp macro="">
      <cdr:nvCxnSpPr>
        <cdr:cNvPr id="4" name="Straight Arrow Connector 3">
          <a:extLst xmlns:a="http://schemas.openxmlformats.org/drawingml/2006/main">
            <a:ext uri="{FF2B5EF4-FFF2-40B4-BE49-F238E27FC236}">
              <a16:creationId xmlns:a16="http://schemas.microsoft.com/office/drawing/2014/main" id="{BCA5331A-5EB3-077C-BDB5-DD625209FFA7}"/>
            </a:ext>
          </a:extLst>
        </cdr:cNvPr>
        <cdr:cNvCxnSpPr/>
      </cdr:nvCxnSpPr>
      <cdr:spPr>
        <a:xfrm xmlns:a="http://schemas.openxmlformats.org/drawingml/2006/main">
          <a:off x="1492744" y="2529241"/>
          <a:ext cx="0" cy="383039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0.51313</cdr:x>
      <cdr:y>0.19766</cdr:y>
    </cdr:from>
    <cdr:to>
      <cdr:x>0.51313</cdr:x>
      <cdr:y>0.30429</cdr:y>
    </cdr:to>
    <cdr:cxnSp macro="">
      <cdr:nvCxnSpPr>
        <cdr:cNvPr id="6" name="Straight Arrow Connector 5">
          <a:extLst xmlns:a="http://schemas.openxmlformats.org/drawingml/2006/main">
            <a:ext uri="{FF2B5EF4-FFF2-40B4-BE49-F238E27FC236}">
              <a16:creationId xmlns:a16="http://schemas.microsoft.com/office/drawing/2014/main" id="{DE36B6EC-1F4C-8EA4-E3DF-53121B4C9E79}"/>
            </a:ext>
          </a:extLst>
        </cdr:cNvPr>
        <cdr:cNvCxnSpPr/>
      </cdr:nvCxnSpPr>
      <cdr:spPr>
        <a:xfrm xmlns:a="http://schemas.openxmlformats.org/drawingml/2006/main">
          <a:off x="3853119" y="960805"/>
          <a:ext cx="0" cy="518344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0.67106</cdr:x>
      <cdr:y>0.25166</cdr:y>
    </cdr:from>
    <cdr:to>
      <cdr:x>0.67106</cdr:x>
      <cdr:y>0.30526</cdr:y>
    </cdr:to>
    <cdr:cxnSp macro="">
      <cdr:nvCxnSpPr>
        <cdr:cNvPr id="14" name="Straight Arrow Connector 13">
          <a:extLst xmlns:a="http://schemas.openxmlformats.org/drawingml/2006/main">
            <a:ext uri="{FF2B5EF4-FFF2-40B4-BE49-F238E27FC236}">
              <a16:creationId xmlns:a16="http://schemas.microsoft.com/office/drawing/2014/main" id="{645CF5E8-61F9-3D35-8DBE-14F5C0AC72DB}"/>
            </a:ext>
          </a:extLst>
        </cdr:cNvPr>
        <cdr:cNvCxnSpPr/>
      </cdr:nvCxnSpPr>
      <cdr:spPr>
        <a:xfrm xmlns:a="http://schemas.openxmlformats.org/drawingml/2006/main">
          <a:off x="5039046" y="1223311"/>
          <a:ext cx="0" cy="260567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0.82855</cdr:x>
      <cdr:y>0.15011</cdr:y>
    </cdr:from>
    <cdr:to>
      <cdr:x>0.82855</cdr:x>
      <cdr:y>0.16075</cdr:y>
    </cdr:to>
    <cdr:cxnSp macro="">
      <cdr:nvCxnSpPr>
        <cdr:cNvPr id="16" name="Straight Arrow Connector 15">
          <a:extLst xmlns:a="http://schemas.openxmlformats.org/drawingml/2006/main">
            <a:ext uri="{FF2B5EF4-FFF2-40B4-BE49-F238E27FC236}">
              <a16:creationId xmlns:a16="http://schemas.microsoft.com/office/drawing/2014/main" id="{57979392-F85A-6978-ABE0-D116E2EAA213}"/>
            </a:ext>
          </a:extLst>
        </cdr:cNvPr>
        <cdr:cNvCxnSpPr/>
      </cdr:nvCxnSpPr>
      <cdr:spPr>
        <a:xfrm xmlns:a="http://schemas.openxmlformats.org/drawingml/2006/main">
          <a:off x="6221652" y="729700"/>
          <a:ext cx="0" cy="51708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0.35659</cdr:x>
      <cdr:y>0.34421</cdr:y>
    </cdr:from>
    <cdr:to>
      <cdr:x>0.35659</cdr:x>
      <cdr:y>0.39639</cdr:y>
    </cdr:to>
    <cdr:cxnSp macro="">
      <cdr:nvCxnSpPr>
        <cdr:cNvPr id="3" name="Straight Arrow Connector 2">
          <a:extLst xmlns:a="http://schemas.openxmlformats.org/drawingml/2006/main">
            <a:ext uri="{FF2B5EF4-FFF2-40B4-BE49-F238E27FC236}">
              <a16:creationId xmlns:a16="http://schemas.microsoft.com/office/drawing/2014/main" id="{4768DA95-D047-786F-0A5D-51304435697F}"/>
            </a:ext>
          </a:extLst>
        </cdr:cNvPr>
        <cdr:cNvCxnSpPr/>
      </cdr:nvCxnSpPr>
      <cdr:spPr>
        <a:xfrm xmlns:a="http://schemas.openxmlformats.org/drawingml/2006/main">
          <a:off x="2677656" y="1673213"/>
          <a:ext cx="0" cy="253629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0.19879</cdr:x>
      <cdr:y>0.52031</cdr:y>
    </cdr:from>
    <cdr:to>
      <cdr:x>0.19879</cdr:x>
      <cdr:y>0.59911</cdr:y>
    </cdr:to>
    <cdr:cxnSp macro="">
      <cdr:nvCxnSpPr>
        <cdr:cNvPr id="4" name="Straight Arrow Connector 3">
          <a:extLst xmlns:a="http://schemas.openxmlformats.org/drawingml/2006/main">
            <a:ext uri="{FF2B5EF4-FFF2-40B4-BE49-F238E27FC236}">
              <a16:creationId xmlns:a16="http://schemas.microsoft.com/office/drawing/2014/main" id="{BCA5331A-5EB3-077C-BDB5-DD625209FFA7}"/>
            </a:ext>
          </a:extLst>
        </cdr:cNvPr>
        <cdr:cNvCxnSpPr/>
      </cdr:nvCxnSpPr>
      <cdr:spPr>
        <a:xfrm xmlns:a="http://schemas.openxmlformats.org/drawingml/2006/main">
          <a:off x="1492744" y="2529241"/>
          <a:ext cx="0" cy="383039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0.51313</cdr:x>
      <cdr:y>0.19766</cdr:y>
    </cdr:from>
    <cdr:to>
      <cdr:x>0.51313</cdr:x>
      <cdr:y>0.30429</cdr:y>
    </cdr:to>
    <cdr:cxnSp macro="">
      <cdr:nvCxnSpPr>
        <cdr:cNvPr id="6" name="Straight Arrow Connector 5">
          <a:extLst xmlns:a="http://schemas.openxmlformats.org/drawingml/2006/main">
            <a:ext uri="{FF2B5EF4-FFF2-40B4-BE49-F238E27FC236}">
              <a16:creationId xmlns:a16="http://schemas.microsoft.com/office/drawing/2014/main" id="{DE36B6EC-1F4C-8EA4-E3DF-53121B4C9E79}"/>
            </a:ext>
          </a:extLst>
        </cdr:cNvPr>
        <cdr:cNvCxnSpPr/>
      </cdr:nvCxnSpPr>
      <cdr:spPr>
        <a:xfrm xmlns:a="http://schemas.openxmlformats.org/drawingml/2006/main">
          <a:off x="3853119" y="960805"/>
          <a:ext cx="0" cy="518344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0.67106</cdr:x>
      <cdr:y>0.25166</cdr:y>
    </cdr:from>
    <cdr:to>
      <cdr:x>0.67106</cdr:x>
      <cdr:y>0.30526</cdr:y>
    </cdr:to>
    <cdr:cxnSp macro="">
      <cdr:nvCxnSpPr>
        <cdr:cNvPr id="14" name="Straight Arrow Connector 13">
          <a:extLst xmlns:a="http://schemas.openxmlformats.org/drawingml/2006/main">
            <a:ext uri="{FF2B5EF4-FFF2-40B4-BE49-F238E27FC236}">
              <a16:creationId xmlns:a16="http://schemas.microsoft.com/office/drawing/2014/main" id="{645CF5E8-61F9-3D35-8DBE-14F5C0AC72DB}"/>
            </a:ext>
          </a:extLst>
        </cdr:cNvPr>
        <cdr:cNvCxnSpPr/>
      </cdr:nvCxnSpPr>
      <cdr:spPr>
        <a:xfrm xmlns:a="http://schemas.openxmlformats.org/drawingml/2006/main">
          <a:off x="5039046" y="1223311"/>
          <a:ext cx="0" cy="260567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0.82855</cdr:x>
      <cdr:y>0.15011</cdr:y>
    </cdr:from>
    <cdr:to>
      <cdr:x>0.82855</cdr:x>
      <cdr:y>0.16075</cdr:y>
    </cdr:to>
    <cdr:cxnSp macro="">
      <cdr:nvCxnSpPr>
        <cdr:cNvPr id="16" name="Straight Arrow Connector 15">
          <a:extLst xmlns:a="http://schemas.openxmlformats.org/drawingml/2006/main">
            <a:ext uri="{FF2B5EF4-FFF2-40B4-BE49-F238E27FC236}">
              <a16:creationId xmlns:a16="http://schemas.microsoft.com/office/drawing/2014/main" id="{57979392-F85A-6978-ABE0-D116E2EAA213}"/>
            </a:ext>
          </a:extLst>
        </cdr:cNvPr>
        <cdr:cNvCxnSpPr/>
      </cdr:nvCxnSpPr>
      <cdr:spPr>
        <a:xfrm xmlns:a="http://schemas.openxmlformats.org/drawingml/2006/main">
          <a:off x="6221652" y="729700"/>
          <a:ext cx="0" cy="51708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8/27/24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87433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2794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37471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71149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653901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73088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044417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584762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629546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85971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65636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606963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782046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880938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574090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20546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049315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300368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500049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074042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95678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865886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762505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827063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429567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75572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127567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205418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894721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797312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475070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68768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168162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781915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108308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308072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61468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00520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57240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717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62243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01248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48D14-8832-DF41-947D-844CDF8529FC}" type="datetime1">
              <a:rPr lang="en-PH" smtClean="0"/>
              <a:t>8/27/24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66A3-F334-7D49-986D-606A16132BA9}" type="datetime1">
              <a:rPr lang="en-PH" smtClean="0"/>
              <a:t>8/27/24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4E114-51F1-B548-A18A-A14BFCBCE5A6}" type="datetime1">
              <a:rPr lang="en-PH" smtClean="0"/>
              <a:t>8/27/24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1FE8-7614-D44E-9BDE-C5782E13FC76}" type="datetime1">
              <a:rPr lang="en-PH" smtClean="0"/>
              <a:t>8/27/24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0DABC-C9F0-2141-A90A-CCF000F82EBD}" type="datetime1">
              <a:rPr lang="en-PH" smtClean="0"/>
              <a:t>8/27/24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0E799-1118-124B-932B-30F2A723EC1A}" type="datetime1">
              <a:rPr lang="en-PH" smtClean="0"/>
              <a:t>8/27/24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4161F-BF6F-0742-966E-4B851E66FE99}" type="datetime1">
              <a:rPr lang="en-PH" smtClean="0"/>
              <a:t>8/27/24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9B5D0-CCE9-FE4E-8DFE-F5F9DB7FDB34}" type="datetime1">
              <a:rPr lang="en-PH" smtClean="0"/>
              <a:t>8/27/24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9A901-DC8E-8E48-B880-AEEBABDFBB10}" type="datetime1">
              <a:rPr lang="en-PH" smtClean="0"/>
              <a:t>8/27/24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7A318-3FF7-6446-8E0D-924D6FCFCC70}" type="datetime1">
              <a:rPr lang="en-PH" smtClean="0"/>
              <a:t>8/27/24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9943D-13C0-0B49-B137-1E4C49E21D28}" type="datetime1">
              <a:rPr lang="en-PH" smtClean="0"/>
              <a:t>8/27/24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1BFCDC-EC03-AE45-8CD5-3BE5C70A9E61}" type="datetime1">
              <a:rPr lang="en-PH" smtClean="0"/>
              <a:t>8/27/24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gi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jp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simplilearn.com/tutorials/machine-learning-tutorial/linear-regression-in-pytho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sz="5000" b="1" dirty="0"/>
              <a:t>Simple Linear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7506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l"/>
            <a:endParaRPr lang="en-PH" sz="2000" dirty="0"/>
          </a:p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/>
              <a:t>Elizer Ponio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  <a:p>
            <a:pPr algn="l"/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Independent and Dependent Variables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BEC70E1-5FA9-22F1-253B-6EA337B5F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945740"/>
              </p:ext>
            </p:extLst>
          </p:nvPr>
        </p:nvGraphicFramePr>
        <p:xfrm>
          <a:off x="2515296" y="1244918"/>
          <a:ext cx="7161406" cy="29292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0703">
                  <a:extLst>
                    <a:ext uri="{9D8B030D-6E8A-4147-A177-3AD203B41FA5}">
                      <a16:colId xmlns:a16="http://schemas.microsoft.com/office/drawing/2014/main" val="2913056237"/>
                    </a:ext>
                  </a:extLst>
                </a:gridCol>
                <a:gridCol w="3580703">
                  <a:extLst>
                    <a:ext uri="{9D8B030D-6E8A-4147-A177-3AD203B41FA5}">
                      <a16:colId xmlns:a16="http://schemas.microsoft.com/office/drawing/2014/main" val="3863049235"/>
                    </a:ext>
                  </a:extLst>
                </a:gridCol>
              </a:tblGrid>
              <a:tr h="643236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FF0000"/>
                          </a:solidFill>
                        </a:rPr>
                        <a:t>Independent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B050"/>
                          </a:solidFill>
                        </a:rPr>
                        <a:t>Dependent Variable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500786"/>
                  </a:ext>
                </a:extLst>
              </a:tr>
              <a:tr h="1106696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A variable whose value does not change by the effect of other variables and is used to manipulate the </a:t>
                      </a:r>
                      <a:r>
                        <a:rPr lang="en-US" sz="2400" b="1" dirty="0"/>
                        <a:t>dependent variable</a:t>
                      </a:r>
                      <a:r>
                        <a:rPr lang="en-US" sz="2400" b="0" dirty="0"/>
                        <a:t>. Often denoted as</a:t>
                      </a: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A variable whose value changes when there is a manipulation in the values of the </a:t>
                      </a:r>
                      <a:r>
                        <a:rPr lang="en-US" sz="2400" b="1" dirty="0"/>
                        <a:t>independent variables</a:t>
                      </a:r>
                      <a:r>
                        <a:rPr lang="en-US" sz="2400" b="0" dirty="0"/>
                        <a:t>. </a:t>
                      </a:r>
                    </a:p>
                    <a:p>
                      <a:pPr algn="ctr"/>
                      <a:r>
                        <a:rPr lang="en-US" sz="2400" b="0" dirty="0"/>
                        <a:t>Often denoted as </a:t>
                      </a: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Y</a:t>
                      </a:r>
                      <a:endParaRPr lang="en-US" sz="2400" b="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188694"/>
                  </a:ext>
                </a:extLst>
              </a:tr>
            </a:tbl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97B0FF7D-013A-BAEC-B277-B1DB1F2CEB68}"/>
              </a:ext>
            </a:extLst>
          </p:cNvPr>
          <p:cNvGrpSpPr/>
          <p:nvPr/>
        </p:nvGrpSpPr>
        <p:grpSpPr>
          <a:xfrm>
            <a:off x="6650475" y="4318856"/>
            <a:ext cx="3276177" cy="1633810"/>
            <a:chOff x="2260103" y="4336498"/>
            <a:chExt cx="3276177" cy="1633810"/>
          </a:xfrm>
        </p:grpSpPr>
        <p:pic>
          <p:nvPicPr>
            <p:cNvPr id="13" name="Picture 12" descr="A cartoon of a jeepney&#10;&#10;Description automatically generated">
              <a:extLst>
                <a:ext uri="{FF2B5EF4-FFF2-40B4-BE49-F238E27FC236}">
                  <a16:creationId xmlns:a16="http://schemas.microsoft.com/office/drawing/2014/main" id="{CF146DA6-222B-E957-05CA-EC908FDC7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8889" y="4336498"/>
              <a:ext cx="1747391" cy="1633810"/>
            </a:xfrm>
            <a:prstGeom prst="rect">
              <a:avLst/>
            </a:prstGeom>
            <a:effectLst/>
          </p:spPr>
        </p:pic>
        <p:pic>
          <p:nvPicPr>
            <p:cNvPr id="17" name="Picture 16" descr="A gold coin with a symbol on it&#10;&#10;Description automatically generated">
              <a:extLst>
                <a:ext uri="{FF2B5EF4-FFF2-40B4-BE49-F238E27FC236}">
                  <a16:creationId xmlns:a16="http://schemas.microsoft.com/office/drawing/2014/main" id="{E9755D2A-0F07-C527-DDBB-DD7EF2C0A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6594" y="4354806"/>
              <a:ext cx="896989" cy="89698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833E13-8467-F03B-3B73-D3E12020A53A}"/>
                </a:ext>
              </a:extLst>
            </p:cNvPr>
            <p:cNvSpPr txBox="1"/>
            <p:nvPr/>
          </p:nvSpPr>
          <p:spPr>
            <a:xfrm>
              <a:off x="2260103" y="5358855"/>
              <a:ext cx="1636923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Jeepney Fare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518A9F5-4881-DC78-2F6F-D2D8A499CB7D}"/>
              </a:ext>
            </a:extLst>
          </p:cNvPr>
          <p:cNvGrpSpPr/>
          <p:nvPr/>
        </p:nvGrpSpPr>
        <p:grpSpPr>
          <a:xfrm>
            <a:off x="2659345" y="4421386"/>
            <a:ext cx="3261124" cy="1428750"/>
            <a:chOff x="6005787" y="4419065"/>
            <a:chExt cx="3261124" cy="1428750"/>
          </a:xfrm>
        </p:grpSpPr>
        <p:pic>
          <p:nvPicPr>
            <p:cNvPr id="6" name="Picture 5" descr="Cartoon character holding a steering wheel at a gas station&#10;&#10;Description automatically generated">
              <a:extLst>
                <a:ext uri="{FF2B5EF4-FFF2-40B4-BE49-F238E27FC236}">
                  <a16:creationId xmlns:a16="http://schemas.microsoft.com/office/drawing/2014/main" id="{0A5B701A-912D-BD8E-1437-497292751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1411" y="4419065"/>
              <a:ext cx="2095500" cy="14287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9F61E2-04E2-7C96-6961-69EBE3E174AD}"/>
                </a:ext>
              </a:extLst>
            </p:cNvPr>
            <p:cNvSpPr txBox="1"/>
            <p:nvPr/>
          </p:nvSpPr>
          <p:spPr>
            <a:xfrm>
              <a:off x="6005787" y="4686358"/>
              <a:ext cx="102784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</a:t>
              </a:r>
            </a:p>
            <a:p>
              <a:r>
                <a:rPr lang="en-US" sz="2100" b="1" dirty="0">
                  <a:solidFill>
                    <a:srgbClr val="FF0000"/>
                  </a:solidFill>
                </a:rPr>
                <a:t>Fuel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154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Linear 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903ABD-8BEC-8767-9D54-635D264372E4}"/>
              </a:ext>
            </a:extLst>
          </p:cNvPr>
          <p:cNvSpPr txBox="1"/>
          <p:nvPr/>
        </p:nvSpPr>
        <p:spPr>
          <a:xfrm>
            <a:off x="937097" y="1305341"/>
            <a:ext cx="1031780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000" dirty="0"/>
              <a:t>In Linear Regression, we examine </a:t>
            </a:r>
            <a:r>
              <a:rPr lang="en-US" sz="3000" b="1" dirty="0">
                <a:solidFill>
                  <a:srgbClr val="00B050"/>
                </a:solidFill>
              </a:rPr>
              <a:t>two factors</a:t>
            </a:r>
            <a:r>
              <a:rPr lang="en-US" sz="30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60C28A-E045-4F77-4B0F-35E7F2D4B322}"/>
              </a:ext>
            </a:extLst>
          </p:cNvPr>
          <p:cNvSpPr txBox="1"/>
          <p:nvPr/>
        </p:nvSpPr>
        <p:spPr>
          <a:xfrm>
            <a:off x="937097" y="2228671"/>
            <a:ext cx="103178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000" dirty="0"/>
              <a:t>1. Which variables are significant predictors of the outcome variable?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EB455-4168-D0FB-D92F-6FA1D0F3FDE4}"/>
              </a:ext>
            </a:extLst>
          </p:cNvPr>
          <p:cNvSpPr txBox="1"/>
          <p:nvPr/>
        </p:nvSpPr>
        <p:spPr>
          <a:xfrm>
            <a:off x="937096" y="3840940"/>
            <a:ext cx="1031780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000" dirty="0"/>
              <a:t>2. How significant is the </a:t>
            </a:r>
            <a:r>
              <a:rPr lang="en-US" sz="3000" b="1" dirty="0">
                <a:solidFill>
                  <a:srgbClr val="FF0000"/>
                </a:solidFill>
              </a:rPr>
              <a:t>regression line </a:t>
            </a:r>
            <a:r>
              <a:rPr lang="en-US" sz="3000" dirty="0"/>
              <a:t>in terms of making predictions with the highest possible accuracy?</a:t>
            </a:r>
          </a:p>
        </p:txBody>
      </p:sp>
    </p:spTree>
    <p:extLst>
      <p:ext uri="{BB962C8B-B14F-4D97-AF65-F5344CB8AC3E}">
        <p14:creationId xmlns:p14="http://schemas.microsoft.com/office/powerpoint/2010/main" val="50821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Applications of Linear Regression</a:t>
            </a:r>
          </a:p>
        </p:txBody>
      </p:sp>
      <p:pic>
        <p:nvPicPr>
          <p:cNvPr id="5" name="Picture 4" descr="A person pointing at a graph&#10;&#10;Description automatically generated">
            <a:extLst>
              <a:ext uri="{FF2B5EF4-FFF2-40B4-BE49-F238E27FC236}">
                <a16:creationId xmlns:a16="http://schemas.microsoft.com/office/drawing/2014/main" id="{92DE1877-FAA8-A8FA-013D-DC65991412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170" b="10476"/>
          <a:stretch/>
        </p:blipFill>
        <p:spPr>
          <a:xfrm>
            <a:off x="0" y="1146792"/>
            <a:ext cx="12192000" cy="489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63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Applications of Linear Regression</a:t>
            </a: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CFCAE95-3DAB-ADB2-3E92-7EDAD3A0BE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085" b="9542"/>
          <a:stretch/>
        </p:blipFill>
        <p:spPr>
          <a:xfrm>
            <a:off x="-1" y="1047490"/>
            <a:ext cx="12192000" cy="489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12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Applications of Linear Regression</a:t>
            </a:r>
          </a:p>
        </p:txBody>
      </p:sp>
      <p:pic>
        <p:nvPicPr>
          <p:cNvPr id="5" name="Picture 4" descr="A model house and pile of coins&#10;&#10;Description automatically generated">
            <a:extLst>
              <a:ext uri="{FF2B5EF4-FFF2-40B4-BE49-F238E27FC236}">
                <a16:creationId xmlns:a16="http://schemas.microsoft.com/office/drawing/2014/main" id="{656A8BC7-E003-66A2-1445-51F4CE74AF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262" b="10477"/>
          <a:stretch/>
        </p:blipFill>
        <p:spPr>
          <a:xfrm>
            <a:off x="0" y="1218509"/>
            <a:ext cx="12192000" cy="475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08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Classification vs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What is Linear Regression?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Types of Linear Regression</a:t>
            </a: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Understanding Simple Linear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03E6C7E6-80D2-5241-B024-26F66AEA9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9540" y="1174808"/>
            <a:ext cx="597907" cy="597907"/>
          </a:xfrm>
          <a:prstGeom prst="rect">
            <a:avLst/>
          </a:prstGeom>
        </p:spPr>
      </p:pic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21C7699E-713D-7D1C-B06F-85862C95C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9540" y="1886489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39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Types of Linear Regression 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BEC70E1-5FA9-22F1-253B-6EA337B5F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61993"/>
              </p:ext>
            </p:extLst>
          </p:nvPr>
        </p:nvGraphicFramePr>
        <p:xfrm>
          <a:off x="1051559" y="1528056"/>
          <a:ext cx="10088880" cy="35280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44440">
                  <a:extLst>
                    <a:ext uri="{9D8B030D-6E8A-4147-A177-3AD203B41FA5}">
                      <a16:colId xmlns:a16="http://schemas.microsoft.com/office/drawing/2014/main" val="2913056237"/>
                    </a:ext>
                  </a:extLst>
                </a:gridCol>
                <a:gridCol w="5044440">
                  <a:extLst>
                    <a:ext uri="{9D8B030D-6E8A-4147-A177-3AD203B41FA5}">
                      <a16:colId xmlns:a16="http://schemas.microsoft.com/office/drawing/2014/main" val="3863049235"/>
                    </a:ext>
                  </a:extLst>
                </a:gridCol>
              </a:tblGrid>
              <a:tr h="885267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bg1"/>
                          </a:solidFill>
                        </a:rPr>
                        <a:t>Simple Linear Regression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bg1"/>
                          </a:solidFill>
                        </a:rPr>
                        <a:t>Multiple Linear Regression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500786"/>
                  </a:ext>
                </a:extLst>
              </a:tr>
              <a:tr h="2642770">
                <a:tc>
                  <a:txBody>
                    <a:bodyPr/>
                    <a:lstStyle/>
                    <a:p>
                      <a:pPr algn="ctr"/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</a:rPr>
                        <a:t>This type involves estimating the relationship between </a:t>
                      </a:r>
                      <a:r>
                        <a:rPr lang="en-US" sz="2400" b="1" kern="1200" dirty="0">
                          <a:solidFill>
                            <a:srgbClr val="0070C0"/>
                          </a:solidFill>
                          <a:effectLst/>
                        </a:rPr>
                        <a:t>two variables</a:t>
                      </a: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</a:rPr>
                        <a:t>, the </a:t>
                      </a:r>
                      <a:r>
                        <a:rPr lang="en-US" sz="2400" b="1" kern="1200" dirty="0">
                          <a:solidFill>
                            <a:schemeClr val="accent1"/>
                          </a:solidFill>
                          <a:effectLst/>
                        </a:rPr>
                        <a:t>dependent variable </a:t>
                      </a: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</a:rPr>
                        <a:t>and </a:t>
                      </a:r>
                      <a:r>
                        <a:rPr lang="en-US" sz="2400" b="1" kern="1200" dirty="0">
                          <a:solidFill>
                            <a:schemeClr val="accent1"/>
                          </a:solidFill>
                          <a:effectLst/>
                        </a:rPr>
                        <a:t>independent</a:t>
                      </a: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b="1" kern="1200" dirty="0">
                          <a:solidFill>
                            <a:schemeClr val="accent1"/>
                          </a:solidFill>
                          <a:effectLst/>
                        </a:rPr>
                        <a:t>variable</a:t>
                      </a: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</a:rPr>
                        <a:t>In this type, you can determine the relationship between </a:t>
                      </a:r>
                      <a:r>
                        <a:rPr lang="en-US" sz="2400" b="1" kern="1200" dirty="0">
                          <a:solidFill>
                            <a:srgbClr val="0070C0"/>
                          </a:solidFill>
                          <a:effectLst/>
                        </a:rPr>
                        <a:t>several independent variables </a:t>
                      </a: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</a:rPr>
                        <a:t>and a </a:t>
                      </a:r>
                      <a:r>
                        <a:rPr lang="en-US" sz="2400" b="1" kern="1200" dirty="0">
                          <a:solidFill>
                            <a:srgbClr val="0070C0"/>
                          </a:solidFill>
                          <a:effectLst/>
                        </a:rPr>
                        <a:t>dependent variable</a:t>
                      </a:r>
                      <a:r>
                        <a:rPr lang="en-US" sz="2400" b="0" kern="1200" dirty="0">
                          <a:solidFill>
                            <a:srgbClr val="0070C0"/>
                          </a:solidFill>
                          <a:effectLst/>
                        </a:rPr>
                        <a:t>. </a:t>
                      </a:r>
                      <a:endParaRPr lang="en-US" sz="2400" b="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8188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5419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Simple Linear Regression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81A6701-4BFD-B222-C759-F2A8DB410371}"/>
              </a:ext>
            </a:extLst>
          </p:cNvPr>
          <p:cNvGrpSpPr/>
          <p:nvPr/>
        </p:nvGrpSpPr>
        <p:grpSpPr>
          <a:xfrm>
            <a:off x="826948" y="1812381"/>
            <a:ext cx="4762500" cy="3645299"/>
            <a:chOff x="826948" y="1812381"/>
            <a:chExt cx="4762500" cy="3645299"/>
          </a:xfrm>
        </p:grpSpPr>
        <p:pic>
          <p:nvPicPr>
            <p:cNvPr id="6" name="Picture 5" descr="A close up of water drops&#10;&#10;Description automatically generated">
              <a:extLst>
                <a:ext uri="{FF2B5EF4-FFF2-40B4-BE49-F238E27FC236}">
                  <a16:creationId xmlns:a16="http://schemas.microsoft.com/office/drawing/2014/main" id="{7E99FFC1-10C3-0AAE-2BC6-C39A21C84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948" y="2439424"/>
              <a:ext cx="4762500" cy="2533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637210-FAFA-6FEE-A74C-E2EA9083AA2D}"/>
                </a:ext>
              </a:extLst>
            </p:cNvPr>
            <p:cNvSpPr txBox="1"/>
            <p:nvPr/>
          </p:nvSpPr>
          <p:spPr>
            <a:xfrm>
              <a:off x="1819879" y="1812381"/>
              <a:ext cx="2947602" cy="4616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Independent Variable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BA19C67-B5EB-EB5C-4D2F-D6B82305FF18}"/>
                </a:ext>
              </a:extLst>
            </p:cNvPr>
            <p:cNvSpPr txBox="1"/>
            <p:nvPr/>
          </p:nvSpPr>
          <p:spPr>
            <a:xfrm>
              <a:off x="2712886" y="5088348"/>
              <a:ext cx="9906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Rainfall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C00DE74-406A-4C6B-422D-C9037260B23F}"/>
              </a:ext>
            </a:extLst>
          </p:cNvPr>
          <p:cNvGrpSpPr/>
          <p:nvPr/>
        </p:nvGrpSpPr>
        <p:grpSpPr>
          <a:xfrm>
            <a:off x="6793544" y="1812381"/>
            <a:ext cx="4464048" cy="3691921"/>
            <a:chOff x="6793544" y="1812381"/>
            <a:chExt cx="4464048" cy="3691921"/>
          </a:xfrm>
        </p:grpSpPr>
        <p:pic>
          <p:nvPicPr>
            <p:cNvPr id="10" name="Picture 9" descr="A group of green snakes in dirt&#10;&#10;Description automatically generated">
              <a:extLst>
                <a:ext uri="{FF2B5EF4-FFF2-40B4-BE49-F238E27FC236}">
                  <a16:creationId xmlns:a16="http://schemas.microsoft.com/office/drawing/2014/main" id="{D29FF1ED-95C0-997E-EDF2-6C4E102E8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3544" y="2439423"/>
              <a:ext cx="4464048" cy="253364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FC7816E-09A8-45D0-580C-25BC755590D3}"/>
                </a:ext>
              </a:extLst>
            </p:cNvPr>
            <p:cNvSpPr txBox="1"/>
            <p:nvPr/>
          </p:nvSpPr>
          <p:spPr>
            <a:xfrm>
              <a:off x="7223473" y="5134970"/>
              <a:ext cx="36041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Crop yield/Amount of crop grown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320A23-522C-3DF2-6899-677CE4B7FFCA}"/>
                </a:ext>
              </a:extLst>
            </p:cNvPr>
            <p:cNvSpPr txBox="1"/>
            <p:nvPr/>
          </p:nvSpPr>
          <p:spPr>
            <a:xfrm>
              <a:off x="7490050" y="1812381"/>
              <a:ext cx="2729593" cy="461665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Dependent Variable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2E7A814-2ACB-0402-84A7-F89C82CB6B1D}"/>
              </a:ext>
            </a:extLst>
          </p:cNvPr>
          <p:cNvSpPr txBox="1"/>
          <p:nvPr/>
        </p:nvSpPr>
        <p:spPr>
          <a:xfrm>
            <a:off x="4654965" y="1209388"/>
            <a:ext cx="35249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Crop Yield Prediction</a:t>
            </a:r>
            <a:endParaRPr lang="en-PH" sz="3000" dirty="0"/>
          </a:p>
        </p:txBody>
      </p:sp>
    </p:spTree>
    <p:extLst>
      <p:ext uri="{BB962C8B-B14F-4D97-AF65-F5344CB8AC3E}">
        <p14:creationId xmlns:p14="http://schemas.microsoft.com/office/powerpoint/2010/main" val="238429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Multiple Linear Regression</a:t>
            </a:r>
          </a:p>
        </p:txBody>
      </p:sp>
      <p:pic>
        <p:nvPicPr>
          <p:cNvPr id="17" name="Picture 16" descr="A map with colorful pins&#10;&#10;Description automatically generated">
            <a:extLst>
              <a:ext uri="{FF2B5EF4-FFF2-40B4-BE49-F238E27FC236}">
                <a16:creationId xmlns:a16="http://schemas.microsoft.com/office/drawing/2014/main" id="{A58BCCE9-2F1B-634E-0990-C7DEEB7261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77" y="2392333"/>
            <a:ext cx="2899300" cy="21211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41D34CE-BAD3-6A27-F32C-28E78CCD2DD6}"/>
              </a:ext>
            </a:extLst>
          </p:cNvPr>
          <p:cNvSpPr txBox="1"/>
          <p:nvPr/>
        </p:nvSpPr>
        <p:spPr>
          <a:xfrm>
            <a:off x="1073131" y="4967578"/>
            <a:ext cx="12655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Location</a:t>
            </a:r>
          </a:p>
        </p:txBody>
      </p:sp>
      <p:pic>
        <p:nvPicPr>
          <p:cNvPr id="12" name="Picture 11" descr="A bedroom with a bed and a chair&#10;&#10;Description automatically generated">
            <a:extLst>
              <a:ext uri="{FF2B5EF4-FFF2-40B4-BE49-F238E27FC236}">
                <a16:creationId xmlns:a16="http://schemas.microsoft.com/office/drawing/2014/main" id="{CBB7687E-0DDD-6DA7-A734-D02BF09A7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565" y="2392333"/>
            <a:ext cx="3518221" cy="234731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 descr="A diagram of a house&#10;&#10;Description automatically generated">
            <a:extLst>
              <a:ext uri="{FF2B5EF4-FFF2-40B4-BE49-F238E27FC236}">
                <a16:creationId xmlns:a16="http://schemas.microsoft.com/office/drawing/2014/main" id="{02DD40A5-61C3-165F-C2F1-8F748BF19D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786" y="2392333"/>
            <a:ext cx="4578214" cy="257524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A12079C-A54D-E5C9-4F4B-0C96D1FB0EC1}"/>
              </a:ext>
            </a:extLst>
          </p:cNvPr>
          <p:cNvSpPr txBox="1"/>
          <p:nvPr/>
        </p:nvSpPr>
        <p:spPr>
          <a:xfrm>
            <a:off x="4354665" y="4967577"/>
            <a:ext cx="30000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Number of Bedrooms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646527-2758-DD38-0001-4B127D89D860}"/>
              </a:ext>
            </a:extLst>
          </p:cNvPr>
          <p:cNvSpPr txBox="1"/>
          <p:nvPr/>
        </p:nvSpPr>
        <p:spPr>
          <a:xfrm>
            <a:off x="9490952" y="4967576"/>
            <a:ext cx="8238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Area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45208C-21EA-1020-62B7-BAB75317E80D}"/>
              </a:ext>
            </a:extLst>
          </p:cNvPr>
          <p:cNvSpPr txBox="1"/>
          <p:nvPr/>
        </p:nvSpPr>
        <p:spPr>
          <a:xfrm>
            <a:off x="2092692" y="1302308"/>
            <a:ext cx="8006614" cy="5539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solidFill>
                  <a:srgbClr val="FF0000"/>
                </a:solidFill>
              </a:rPr>
              <a:t>Independent Variables </a:t>
            </a:r>
            <a:r>
              <a:rPr lang="en-US" sz="3000" b="1" dirty="0"/>
              <a:t>for</a:t>
            </a:r>
            <a:r>
              <a:rPr lang="en-US" sz="3000" b="1" dirty="0">
                <a:solidFill>
                  <a:srgbClr val="FF0000"/>
                </a:solidFill>
              </a:rPr>
              <a:t> </a:t>
            </a:r>
            <a:r>
              <a:rPr lang="en-US" sz="3000" b="1" dirty="0"/>
              <a:t>House Price Prediction</a:t>
            </a:r>
            <a:r>
              <a:rPr lang="en-US" sz="3000" b="1" dirty="0">
                <a:solidFill>
                  <a:srgbClr val="FF0000"/>
                </a:solidFill>
              </a:rPr>
              <a:t> 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2843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Multiple Linear Regression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89D38B-CF75-D313-E16E-B8C5C0122A1E}"/>
              </a:ext>
            </a:extLst>
          </p:cNvPr>
          <p:cNvSpPr txBox="1"/>
          <p:nvPr/>
        </p:nvSpPr>
        <p:spPr>
          <a:xfrm>
            <a:off x="2169841" y="1154416"/>
            <a:ext cx="7852316" cy="58477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Dependent Variable</a:t>
            </a:r>
            <a:r>
              <a:rPr lang="en-PH" sz="3200" dirty="0">
                <a:solidFill>
                  <a:srgbClr val="00B050"/>
                </a:solidFill>
              </a:rPr>
              <a:t> </a:t>
            </a:r>
            <a:r>
              <a:rPr lang="en-US" sz="3000" b="1" dirty="0"/>
              <a:t>for House Price Prediction</a:t>
            </a:r>
            <a:endParaRPr lang="en-PH" sz="3000" dirty="0"/>
          </a:p>
        </p:txBody>
      </p:sp>
      <p:pic>
        <p:nvPicPr>
          <p:cNvPr id="15" name="Picture 14" descr="A house with a blue door&#10;&#10;Description automatically generated">
            <a:extLst>
              <a:ext uri="{FF2B5EF4-FFF2-40B4-BE49-F238E27FC236}">
                <a16:creationId xmlns:a16="http://schemas.microsoft.com/office/drawing/2014/main" id="{2ECDEC2D-048B-E304-4FD8-9B549D32E3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248" y="2113954"/>
            <a:ext cx="5926909" cy="333388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633D029-6A27-1AE0-7774-E5672508846C}"/>
              </a:ext>
            </a:extLst>
          </p:cNvPr>
          <p:cNvSpPr txBox="1"/>
          <p:nvPr/>
        </p:nvSpPr>
        <p:spPr>
          <a:xfrm>
            <a:off x="5531223" y="5603456"/>
            <a:ext cx="8238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Price</a:t>
            </a:r>
          </a:p>
        </p:txBody>
      </p:sp>
    </p:spTree>
    <p:extLst>
      <p:ext uri="{BB962C8B-B14F-4D97-AF65-F5344CB8AC3E}">
        <p14:creationId xmlns:p14="http://schemas.microsoft.com/office/powerpoint/2010/main" val="737013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Classification vs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What is Linear Regression?</a:t>
            </a:r>
          </a:p>
          <a:p>
            <a:pPr algn="l"/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Types of Linear Regression</a:t>
            </a:r>
          </a:p>
          <a:p>
            <a:pPr algn="l"/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Understanding Simple Linear Regression</a:t>
            </a: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58FD9-390D-F590-F1F0-80A185D66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4" y="316674"/>
            <a:ext cx="11273589" cy="718459"/>
          </a:xfrm>
        </p:spPr>
        <p:txBody>
          <a:bodyPr>
            <a:noAutofit/>
          </a:bodyPr>
          <a:lstStyle/>
          <a:p>
            <a:pPr algn="l"/>
            <a:r>
              <a:rPr lang="en-PH" sz="5000" b="1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07103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Classification vs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What is Linear Regression?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Types of Linear Regression</a:t>
            </a:r>
          </a:p>
          <a:p>
            <a:pPr algn="l"/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Understanding Simple Linear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03E6C7E6-80D2-5241-B024-26F66AEA9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637" y="1190250"/>
            <a:ext cx="597907" cy="597907"/>
          </a:xfrm>
          <a:prstGeom prst="rect">
            <a:avLst/>
          </a:prstGeom>
        </p:spPr>
      </p:pic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E2231756-C301-E34D-DD73-BDBD9EE1B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638" y="1881614"/>
            <a:ext cx="597907" cy="623423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DF59B28A-B819-8CC1-3E3C-A292C65ED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637" y="2598494"/>
            <a:ext cx="597907" cy="62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77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br>
              <a:rPr lang="en-US" sz="5000" b="1" dirty="0"/>
            </a:br>
            <a:r>
              <a:rPr lang="en-US" sz="5000" b="1" dirty="0"/>
              <a:t>The Regression Line</a:t>
            </a:r>
            <a:endParaRPr lang="en-PH" sz="5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549BA2-0701-C484-2C23-410A47DBCF4E}"/>
              </a:ext>
            </a:extLst>
          </p:cNvPr>
          <p:cNvSpPr txBox="1"/>
          <p:nvPr/>
        </p:nvSpPr>
        <p:spPr>
          <a:xfrm>
            <a:off x="5765251" y="6113471"/>
            <a:ext cx="19351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Price of Fuel (X)</a:t>
            </a:r>
            <a:endParaRPr lang="en-PH" sz="21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7989AF-34C8-49A7-1DF1-48336F02B865}"/>
              </a:ext>
            </a:extLst>
          </p:cNvPr>
          <p:cNvSpPr txBox="1"/>
          <p:nvPr/>
        </p:nvSpPr>
        <p:spPr>
          <a:xfrm>
            <a:off x="387964" y="3216866"/>
            <a:ext cx="20040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</a:rPr>
              <a:t>Jeepney Fare (Y)</a:t>
            </a:r>
            <a:endParaRPr lang="en-PH" sz="2100" b="1" dirty="0">
              <a:solidFill>
                <a:srgbClr val="00B050"/>
              </a:solidFill>
            </a:endParaRP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B3467A69-52B6-8F78-4A9E-5ADC1691A4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0852861"/>
              </p:ext>
            </p:extLst>
          </p:nvPr>
        </p:nvGraphicFramePr>
        <p:xfrm>
          <a:off x="2391974" y="989889"/>
          <a:ext cx="8681701" cy="5227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70E88C-4E7B-D28B-6A82-08963321619C}"/>
              </a:ext>
            </a:extLst>
          </p:cNvPr>
          <p:cNvCxnSpPr>
            <a:cxnSpLocks/>
          </p:cNvCxnSpPr>
          <p:nvPr/>
        </p:nvCxnSpPr>
        <p:spPr>
          <a:xfrm flipV="1">
            <a:off x="2723176" y="1047490"/>
            <a:ext cx="8104844" cy="4359438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20A0C2-2444-5549-A910-1CE25CCC2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33196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br>
              <a:rPr lang="en-US" sz="5000" b="1" dirty="0"/>
            </a:br>
            <a:r>
              <a:rPr lang="en-US" sz="5000" b="1" dirty="0"/>
              <a:t>The Regression Line</a:t>
            </a:r>
            <a:endParaRPr lang="en-PH" sz="5000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20A0C2-2444-5549-A910-1CE25CCC2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EFDC49-A31C-1AA5-6B3C-CD5C633C4DC4}"/>
              </a:ext>
            </a:extLst>
          </p:cNvPr>
          <p:cNvSpPr txBox="1"/>
          <p:nvPr/>
        </p:nvSpPr>
        <p:spPr>
          <a:xfrm>
            <a:off x="937097" y="1305341"/>
            <a:ext cx="10317804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000" dirty="0"/>
              <a:t>The regression line can be used to </a:t>
            </a:r>
            <a:r>
              <a:rPr lang="en-US" sz="3000" b="1" dirty="0"/>
              <a:t>predict the value of </a:t>
            </a:r>
            <a:r>
              <a:rPr lang="en-US" sz="3000" b="1" dirty="0">
                <a:solidFill>
                  <a:srgbClr val="00B050"/>
                </a:solidFill>
              </a:rPr>
              <a:t>y</a:t>
            </a:r>
            <a:r>
              <a:rPr lang="en-US" sz="3000" b="1" dirty="0"/>
              <a:t> given a value of </a:t>
            </a:r>
            <a:r>
              <a:rPr lang="en-US" sz="3000" b="1" dirty="0">
                <a:solidFill>
                  <a:srgbClr val="FF0000"/>
                </a:solidFill>
              </a:rPr>
              <a:t>x</a:t>
            </a:r>
            <a:r>
              <a:rPr lang="en-US" sz="3000" b="1" dirty="0"/>
              <a:t>. </a:t>
            </a:r>
          </a:p>
          <a:p>
            <a:pPr algn="l"/>
            <a:endParaRPr lang="en-US" sz="3000" dirty="0"/>
          </a:p>
          <a:p>
            <a:pPr algn="l"/>
            <a:r>
              <a:rPr lang="en-US" sz="3000" dirty="0"/>
              <a:t>It also tells you:</a:t>
            </a:r>
          </a:p>
          <a:p>
            <a:pPr algn="l"/>
            <a:endParaRPr lang="en-US" sz="3000" dirty="0"/>
          </a:p>
          <a:p>
            <a:pPr marL="514350" indent="-514350" algn="l">
              <a:buAutoNum type="arabicPeriod"/>
            </a:pPr>
            <a:r>
              <a:rPr lang="en-PH" sz="3000" dirty="0"/>
              <a:t>How much and in what direction the </a:t>
            </a:r>
            <a:r>
              <a:rPr lang="en-PH" sz="3000" b="1" dirty="0">
                <a:solidFill>
                  <a:srgbClr val="00B050"/>
                </a:solidFill>
              </a:rPr>
              <a:t>dependent variable (y)</a:t>
            </a:r>
            <a:r>
              <a:rPr lang="en-PH" sz="3000" dirty="0"/>
              <a:t> changes when the </a:t>
            </a:r>
            <a:r>
              <a:rPr lang="en-PH" sz="3000" b="1" dirty="0">
                <a:solidFill>
                  <a:srgbClr val="FF0000"/>
                </a:solidFill>
              </a:rPr>
              <a:t>independent variable (x)</a:t>
            </a:r>
            <a:r>
              <a:rPr lang="en-PH" sz="3000" dirty="0"/>
              <a:t> changes.</a:t>
            </a:r>
          </a:p>
          <a:p>
            <a:pPr marL="514350" indent="-514350" algn="l">
              <a:buAutoNum type="arabicPeriod"/>
            </a:pPr>
            <a:endParaRPr lang="en-PH" sz="3000" dirty="0"/>
          </a:p>
          <a:p>
            <a:pPr marL="514350" indent="-514350" algn="l">
              <a:buAutoNum type="arabicPeriod"/>
            </a:pPr>
            <a:r>
              <a:rPr lang="en-PH" sz="3000" dirty="0"/>
              <a:t>The general trend or relationship between the </a:t>
            </a:r>
            <a:r>
              <a:rPr lang="en-PH" sz="3000" b="1" dirty="0">
                <a:solidFill>
                  <a:srgbClr val="00B050"/>
                </a:solidFill>
              </a:rPr>
              <a:t>dependent (y)</a:t>
            </a:r>
            <a:r>
              <a:rPr lang="en-PH" sz="3000" dirty="0"/>
              <a:t> and </a:t>
            </a:r>
            <a:r>
              <a:rPr lang="en-PH" sz="3000" b="1" dirty="0">
                <a:solidFill>
                  <a:srgbClr val="FF0000"/>
                </a:solidFill>
              </a:rPr>
              <a:t>independent variables (x)</a:t>
            </a:r>
            <a:endParaRPr lang="en-US" sz="3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254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Prediction using the Regression Line</a:t>
            </a:r>
            <a:endParaRPr lang="en-PH" sz="5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549BA2-0701-C484-2C23-410A47DBCF4E}"/>
              </a:ext>
            </a:extLst>
          </p:cNvPr>
          <p:cNvSpPr txBox="1"/>
          <p:nvPr/>
        </p:nvSpPr>
        <p:spPr>
          <a:xfrm>
            <a:off x="5765251" y="6113471"/>
            <a:ext cx="19351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Price of Fuel (X)</a:t>
            </a:r>
            <a:endParaRPr lang="en-PH" sz="21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7989AF-34C8-49A7-1DF1-48336F02B865}"/>
              </a:ext>
            </a:extLst>
          </p:cNvPr>
          <p:cNvSpPr txBox="1"/>
          <p:nvPr/>
        </p:nvSpPr>
        <p:spPr>
          <a:xfrm>
            <a:off x="387964" y="3216866"/>
            <a:ext cx="20040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</a:rPr>
              <a:t>Jeepney Fare (Y)</a:t>
            </a:r>
            <a:endParaRPr lang="en-PH" sz="2100" b="1" dirty="0">
              <a:solidFill>
                <a:srgbClr val="00B050"/>
              </a:solidFill>
            </a:endParaRP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B3467A69-52B6-8F78-4A9E-5ADC1691A4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4565821"/>
              </p:ext>
            </p:extLst>
          </p:nvPr>
        </p:nvGraphicFramePr>
        <p:xfrm>
          <a:off x="2391974" y="989889"/>
          <a:ext cx="8681701" cy="5227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70E88C-4E7B-D28B-6A82-08963321619C}"/>
              </a:ext>
            </a:extLst>
          </p:cNvPr>
          <p:cNvCxnSpPr>
            <a:cxnSpLocks/>
          </p:cNvCxnSpPr>
          <p:nvPr/>
        </p:nvCxnSpPr>
        <p:spPr>
          <a:xfrm flipV="1">
            <a:off x="2723176" y="1047490"/>
            <a:ext cx="8104844" cy="4359438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20A0C2-2444-5549-A910-1CE25CCC2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2CA9E3-B668-2B32-FEA7-0D39F64EEE50}"/>
              </a:ext>
            </a:extLst>
          </p:cNvPr>
          <p:cNvCxnSpPr>
            <a:cxnSpLocks/>
          </p:cNvCxnSpPr>
          <p:nvPr/>
        </p:nvCxnSpPr>
        <p:spPr>
          <a:xfrm flipV="1">
            <a:off x="6651812" y="3310128"/>
            <a:ext cx="0" cy="2400390"/>
          </a:xfrm>
          <a:prstGeom prst="line">
            <a:avLst/>
          </a:prstGeom>
          <a:ln w="571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CEA4D8-D98C-6EE7-D5DD-5D9690D95E49}"/>
              </a:ext>
            </a:extLst>
          </p:cNvPr>
          <p:cNvCxnSpPr>
            <a:cxnSpLocks/>
          </p:cNvCxnSpPr>
          <p:nvPr/>
        </p:nvCxnSpPr>
        <p:spPr>
          <a:xfrm flipH="1">
            <a:off x="2779776" y="3310128"/>
            <a:ext cx="3872036" cy="0"/>
          </a:xfrm>
          <a:prstGeom prst="line">
            <a:avLst/>
          </a:prstGeom>
          <a:ln w="571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40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Intuition Behind the Regression Line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F0B922-B48C-DBDB-6312-02DD54F3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804239"/>
              </p:ext>
            </p:extLst>
          </p:nvPr>
        </p:nvGraphicFramePr>
        <p:xfrm>
          <a:off x="2031998" y="2493158"/>
          <a:ext cx="8128000" cy="2514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7A625BF-9F4E-9D01-D8D5-764BCE119A1C}"/>
              </a:ext>
            </a:extLst>
          </p:cNvPr>
          <p:cNvSpPr txBox="1"/>
          <p:nvPr/>
        </p:nvSpPr>
        <p:spPr>
          <a:xfrm>
            <a:off x="1228165" y="1286721"/>
            <a:ext cx="1031837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Let us consider a sample dataset with 5 rows and find out how to draw the regression line.</a:t>
            </a:r>
            <a:endParaRPr lang="en-PH" sz="2600" dirty="0"/>
          </a:p>
        </p:txBody>
      </p:sp>
    </p:spTree>
    <p:extLst>
      <p:ext uri="{BB962C8B-B14F-4D97-AF65-F5344CB8AC3E}">
        <p14:creationId xmlns:p14="http://schemas.microsoft.com/office/powerpoint/2010/main" val="28672419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Intuition Behind the Regression Line</a:t>
            </a:r>
            <a:endParaRPr lang="en-PH" sz="5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549BA2-0701-C484-2C23-410A47DBCF4E}"/>
              </a:ext>
            </a:extLst>
          </p:cNvPr>
          <p:cNvSpPr txBox="1"/>
          <p:nvPr/>
        </p:nvSpPr>
        <p:spPr>
          <a:xfrm>
            <a:off x="5765251" y="6113471"/>
            <a:ext cx="19351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Price of Fuel (X)</a:t>
            </a:r>
            <a:endParaRPr lang="en-PH" sz="21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7989AF-34C8-49A7-1DF1-48336F02B865}"/>
              </a:ext>
            </a:extLst>
          </p:cNvPr>
          <p:cNvSpPr txBox="1"/>
          <p:nvPr/>
        </p:nvSpPr>
        <p:spPr>
          <a:xfrm>
            <a:off x="387964" y="3216866"/>
            <a:ext cx="20040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</a:rPr>
              <a:t>Jeepney Fare (Y)</a:t>
            </a:r>
            <a:endParaRPr lang="en-PH" sz="2100" b="1" dirty="0">
              <a:solidFill>
                <a:srgbClr val="00B050"/>
              </a:solidFill>
            </a:endParaRP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B3467A69-52B6-8F78-4A9E-5ADC1691A4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4422917"/>
              </p:ext>
            </p:extLst>
          </p:nvPr>
        </p:nvGraphicFramePr>
        <p:xfrm>
          <a:off x="2391974" y="989889"/>
          <a:ext cx="8681701" cy="5227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88638D-AA4F-EFCC-E7A9-F32E69E40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3719448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Intuition Behind the Regression Line</a:t>
            </a:r>
            <a:endParaRPr lang="en-PH" sz="5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549BA2-0701-C484-2C23-410A47DBCF4E}"/>
              </a:ext>
            </a:extLst>
          </p:cNvPr>
          <p:cNvSpPr txBox="1"/>
          <p:nvPr/>
        </p:nvSpPr>
        <p:spPr>
          <a:xfrm>
            <a:off x="8190154" y="5401767"/>
            <a:ext cx="14318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</a:rPr>
              <a:t>Price of Fuel (X)</a:t>
            </a:r>
            <a:endParaRPr lang="en-PH" sz="15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7989AF-34C8-49A7-1DF1-48336F02B865}"/>
              </a:ext>
            </a:extLst>
          </p:cNvPr>
          <p:cNvSpPr txBox="1"/>
          <p:nvPr/>
        </p:nvSpPr>
        <p:spPr>
          <a:xfrm rot="16200000">
            <a:off x="6041225" y="3534648"/>
            <a:ext cx="14770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</a:rPr>
              <a:t>Jeepney Fare (Y)</a:t>
            </a:r>
            <a:endParaRPr lang="en-PH" sz="1500" b="1" dirty="0">
              <a:solidFill>
                <a:srgbClr val="00B050"/>
              </a:solidFill>
            </a:endParaRP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23B741F-FFD9-3725-1B5B-AC8C32D576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245898"/>
              </p:ext>
            </p:extLst>
          </p:nvPr>
        </p:nvGraphicFramePr>
        <p:xfrm>
          <a:off x="517648" y="2064207"/>
          <a:ext cx="4793740" cy="2514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396870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2396870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4269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1891E9F-854E-CA15-FBBD-5FFD9DD305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1031319"/>
              </p:ext>
            </p:extLst>
          </p:nvPr>
        </p:nvGraphicFramePr>
        <p:xfrm>
          <a:off x="6941343" y="1614579"/>
          <a:ext cx="4894004" cy="3787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025D1-6801-84BD-B4CE-61C724AC7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1697679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Intuition Behind the Regression Line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F0B922-B48C-DBDB-6312-02DD54F3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717394"/>
              </p:ext>
            </p:extLst>
          </p:nvPr>
        </p:nvGraphicFramePr>
        <p:xfrm>
          <a:off x="1564709" y="1454530"/>
          <a:ext cx="9062580" cy="251904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65645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47420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1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1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X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</a:rPr>
                        <a:t> * </a:t>
                      </a:r>
                      <a:r>
                        <a:rPr lang="en-US" sz="2100" b="1" dirty="0">
                          <a:solidFill>
                            <a:srgbClr val="00B050"/>
                          </a:solidFill>
                        </a:rPr>
                        <a:t>Y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PH" sz="21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X</a:t>
                      </a:r>
                      <a:r>
                        <a:rPr lang="en-US" sz="2100" b="1" baseline="300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PH" sz="2100" b="1" baseline="30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461646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8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9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4473D80-E6BC-D872-1201-242D3B9D5C6E}"/>
              </a:ext>
            </a:extLst>
          </p:cNvPr>
          <p:cNvSpPr txBox="1"/>
          <p:nvPr/>
        </p:nvSpPr>
        <p:spPr>
          <a:xfrm>
            <a:off x="2169451" y="4154320"/>
            <a:ext cx="1270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PH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</a:rPr>
              <a:t>15</a:t>
            </a:r>
            <a:endParaRPr lang="en-PH" sz="2400" b="1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F952C-4C91-516F-383A-89E5A5DED595}"/>
              </a:ext>
            </a:extLst>
          </p:cNvPr>
          <p:cNvSpPr txBox="1"/>
          <p:nvPr/>
        </p:nvSpPr>
        <p:spPr>
          <a:xfrm>
            <a:off x="4315597" y="4149784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PH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</a:rPr>
              <a:t>20</a:t>
            </a:r>
            <a:endParaRPr lang="en-PH" sz="2400" b="1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35C43-FB5B-3C46-3B5B-DE609D94EA23}"/>
              </a:ext>
            </a:extLst>
          </p:cNvPr>
          <p:cNvSpPr txBox="1"/>
          <p:nvPr/>
        </p:nvSpPr>
        <p:spPr>
          <a:xfrm>
            <a:off x="6489825" y="4149783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xy</a:t>
            </a:r>
            <a:r>
              <a:rPr lang="en-PH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</a:rPr>
              <a:t>66</a:t>
            </a:r>
            <a:endParaRPr lang="en-PH" sz="2400" b="1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157139-526F-A1C1-B85D-69BDB3C996AE}"/>
              </a:ext>
            </a:extLst>
          </p:cNvPr>
          <p:cNvSpPr txBox="1"/>
          <p:nvPr/>
        </p:nvSpPr>
        <p:spPr>
          <a:xfrm>
            <a:off x="8776006" y="4156234"/>
            <a:ext cx="127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PH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</a:rPr>
              <a:t>55</a:t>
            </a:r>
            <a:endParaRPr lang="en-PH" sz="2400" b="1" dirty="0">
              <a:solidFill>
                <a:srgbClr val="00B05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B959EF-63D3-9363-FFD8-86A84E8C4D08}"/>
              </a:ext>
            </a:extLst>
          </p:cNvPr>
          <p:cNvSpPr txBox="1"/>
          <p:nvPr/>
        </p:nvSpPr>
        <p:spPr>
          <a:xfrm>
            <a:off x="3339750" y="5102195"/>
            <a:ext cx="5512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Step 1</a:t>
            </a:r>
            <a:r>
              <a:rPr lang="en-US" sz="2400" dirty="0"/>
              <a:t>: Get the sum of </a:t>
            </a:r>
            <a:r>
              <a:rPr lang="en-US" sz="2400" b="1" dirty="0"/>
              <a:t>X, Y, (X * Y)</a:t>
            </a:r>
            <a:r>
              <a:rPr lang="en-US" sz="2400" dirty="0"/>
              <a:t> and </a:t>
            </a:r>
            <a:r>
              <a:rPr lang="en-US" sz="2400" b="1" dirty="0"/>
              <a:t>X</a:t>
            </a:r>
            <a:r>
              <a:rPr lang="en-US" sz="2400" b="1" baseline="30000" dirty="0"/>
              <a:t>2</a:t>
            </a:r>
            <a:r>
              <a:rPr lang="en-US" sz="2400" dirty="0"/>
              <a:t> </a:t>
            </a:r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178361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Regression Equation</a:t>
            </a:r>
            <a:endParaRPr lang="en-PH" sz="5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1E2500-0D2A-71CE-F017-FBD1FDD1965C}"/>
                  </a:ext>
                </a:extLst>
              </p:cNvPr>
              <p:cNvSpPr txBox="1"/>
              <p:nvPr/>
            </p:nvSpPr>
            <p:spPr>
              <a:xfrm>
                <a:off x="4030486" y="2528797"/>
                <a:ext cx="4131025" cy="861774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5000" b="1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y</a:t>
                </a:r>
                <a:r>
                  <a:rPr lang="en-US" sz="50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5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5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d>
                      <m:dPr>
                        <m:ctrlPr>
                          <a:rPr lang="en-US" sz="5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5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5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5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endParaRPr lang="en-PH" sz="5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1E2500-0D2A-71CE-F017-FBD1FDD19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486" y="2528797"/>
                <a:ext cx="4131025" cy="861774"/>
              </a:xfrm>
              <a:prstGeom prst="rect">
                <a:avLst/>
              </a:prstGeom>
              <a:blipFill>
                <a:blip r:embed="rId4"/>
                <a:stretch>
                  <a:fillRect l="-6687" t="-15493" b="-33803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FFD6315-BA4B-FED5-0810-A68B5D1DF4DA}"/>
              </a:ext>
            </a:extLst>
          </p:cNvPr>
          <p:cNvSpPr txBox="1"/>
          <p:nvPr/>
        </p:nvSpPr>
        <p:spPr>
          <a:xfrm>
            <a:off x="4586613" y="1219787"/>
            <a:ext cx="150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36F3C6-08D4-57AD-36B4-54D9DC4E16EA}"/>
                  </a:ext>
                </a:extLst>
              </p:cNvPr>
              <p:cNvSpPr txBox="1"/>
              <p:nvPr/>
            </p:nvSpPr>
            <p:spPr>
              <a:xfrm>
                <a:off x="1011556" y="3429000"/>
                <a:ext cx="8320334" cy="2369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latin typeface="Calibri Body"/>
                    <a:ea typeface="Cambria Math" panose="02040503050406030204" pitchFamily="18" charset="0"/>
                  </a:rPr>
                  <a:t>Where:</a:t>
                </a:r>
              </a:p>
              <a:p>
                <a:r>
                  <a:rPr lang="en-US" sz="3000" b="1" dirty="0">
                    <a:solidFill>
                      <a:srgbClr val="00B050"/>
                    </a:solidFill>
                    <a:latin typeface="Calibri Body"/>
                  </a:rPr>
                  <a:t>y</a:t>
                </a:r>
                <a:r>
                  <a:rPr lang="en-US" sz="3000" dirty="0">
                    <a:latin typeface="Calibri Body"/>
                  </a:rPr>
                  <a:t> is the value of the </a:t>
                </a:r>
                <a:r>
                  <a:rPr lang="en-US" sz="3000" b="1" dirty="0">
                    <a:latin typeface="Calibri Body"/>
                  </a:rPr>
                  <a:t>dependent variable</a:t>
                </a:r>
              </a:p>
              <a:p>
                <a:r>
                  <a:rPr lang="en-US" sz="3000" b="1" dirty="0">
                    <a:solidFill>
                      <a:srgbClr val="FF0000"/>
                    </a:solidFill>
                    <a:latin typeface="Calibri Body"/>
                  </a:rPr>
                  <a:t>X</a:t>
                </a:r>
                <a:r>
                  <a:rPr lang="en-US" sz="3000" dirty="0">
                    <a:latin typeface="Calibri Body"/>
                  </a:rPr>
                  <a:t> is the value of the </a:t>
                </a:r>
                <a:r>
                  <a:rPr lang="en-US" sz="3000" b="1" dirty="0">
                    <a:latin typeface="Calibri Body"/>
                  </a:rPr>
                  <a:t>independent variable </a:t>
                </a:r>
              </a:p>
              <a:p>
                <a14:m>
                  <m:oMath xmlns:m="http://schemas.openxmlformats.org/officeDocument/2006/math">
                    <m:r>
                      <a:rPr lang="en-US" sz="3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3000" dirty="0">
                    <a:latin typeface="Calibri Body"/>
                  </a:rPr>
                  <a:t> is the </a:t>
                </a:r>
                <a:r>
                  <a:rPr lang="en-US" sz="3000" b="1" dirty="0">
                    <a:latin typeface="Calibri Body"/>
                  </a:rPr>
                  <a:t>slope</a:t>
                </a:r>
                <a:r>
                  <a:rPr lang="en-US" sz="3000" dirty="0">
                    <a:latin typeface="Calibri Body"/>
                  </a:rPr>
                  <a:t> of the line</a:t>
                </a:r>
              </a:p>
              <a:p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3000" dirty="0">
                    <a:latin typeface="Calibri Body"/>
                  </a:rPr>
                  <a:t> is the </a:t>
                </a:r>
                <a:r>
                  <a:rPr lang="en-US" sz="3000" b="1" dirty="0">
                    <a:latin typeface="Calibri Body"/>
                  </a:rPr>
                  <a:t>y-intercept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36F3C6-08D4-57AD-36B4-54D9DC4E1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556" y="3429000"/>
                <a:ext cx="8320334" cy="2369880"/>
              </a:xfrm>
              <a:prstGeom prst="rect">
                <a:avLst/>
              </a:prstGeom>
              <a:blipFill>
                <a:blip r:embed="rId5"/>
                <a:stretch>
                  <a:fillRect l="-1677" t="-3209" b="-7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F23496B-7484-2101-2D6D-89BD28EC1758}"/>
              </a:ext>
            </a:extLst>
          </p:cNvPr>
          <p:cNvSpPr txBox="1"/>
          <p:nvPr/>
        </p:nvSpPr>
        <p:spPr>
          <a:xfrm>
            <a:off x="1011556" y="1295584"/>
            <a:ext cx="107212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The simplest form of a simple linear regression equation with one dependent and one independent variable is represented by:</a:t>
            </a:r>
            <a:endParaRPr lang="en-PH" sz="2600" dirty="0"/>
          </a:p>
        </p:txBody>
      </p:sp>
    </p:spTree>
    <p:extLst>
      <p:ext uri="{BB962C8B-B14F-4D97-AF65-F5344CB8AC3E}">
        <p14:creationId xmlns:p14="http://schemas.microsoft.com/office/powerpoint/2010/main" val="3775968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Regression Equation</a:t>
            </a:r>
            <a:endParaRPr lang="en-PH" sz="5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F358A1-5563-5FE1-41E3-A3395CF20DEF}"/>
                  </a:ext>
                </a:extLst>
              </p:cNvPr>
              <p:cNvSpPr txBox="1"/>
              <p:nvPr/>
            </p:nvSpPr>
            <p:spPr>
              <a:xfrm>
                <a:off x="3593924" y="2218715"/>
                <a:ext cx="5004150" cy="1374800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PH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i="0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F358A1-5563-5FE1-41E3-A3395CF20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924" y="2218715"/>
                <a:ext cx="5004150" cy="1374800"/>
              </a:xfrm>
              <a:prstGeom prst="rect">
                <a:avLst/>
              </a:prstGeom>
              <a:blipFill>
                <a:blip r:embed="rId4"/>
                <a:stretch>
                  <a:fillRect l="-251" t="-1786" r="-2764" b="-13393"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FFD6315-BA4B-FED5-0810-A68B5D1DF4DA}"/>
              </a:ext>
            </a:extLst>
          </p:cNvPr>
          <p:cNvSpPr txBox="1"/>
          <p:nvPr/>
        </p:nvSpPr>
        <p:spPr>
          <a:xfrm>
            <a:off x="4586613" y="1219787"/>
            <a:ext cx="150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36F3C6-08D4-57AD-36B4-54D9DC4E16EA}"/>
              </a:ext>
            </a:extLst>
          </p:cNvPr>
          <p:cNvSpPr txBox="1"/>
          <p:nvPr/>
        </p:nvSpPr>
        <p:spPr>
          <a:xfrm>
            <a:off x="1298427" y="1384693"/>
            <a:ext cx="627396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Calculating the </a:t>
            </a:r>
            <a:r>
              <a:rPr lang="en-US" sz="2600" b="1" dirty="0">
                <a:solidFill>
                  <a:srgbClr val="0070C0"/>
                </a:solidFill>
              </a:rPr>
              <a:t>slope</a:t>
            </a:r>
            <a:r>
              <a:rPr lang="en-US" sz="2600" dirty="0"/>
              <a:t> is given by this formula:</a:t>
            </a:r>
            <a:endParaRPr lang="en-PH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F29F07A-6B26-2AB8-3FF4-FECF5BAAB983}"/>
                  </a:ext>
                </a:extLst>
              </p:cNvPr>
              <p:cNvSpPr txBox="1"/>
              <p:nvPr/>
            </p:nvSpPr>
            <p:spPr>
              <a:xfrm>
                <a:off x="1298427" y="3686070"/>
                <a:ext cx="8320334" cy="2108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b="1" dirty="0">
                    <a:latin typeface="Calibri Body"/>
                    <a:ea typeface="Cambria Math" panose="02040503050406030204" pitchFamily="18" charset="0"/>
                  </a:rPr>
                  <a:t>Where:</a:t>
                </a:r>
              </a:p>
              <a:p>
                <a14:m>
                  <m:oMath xmlns:m="http://schemas.openxmlformats.org/officeDocument/2006/math">
                    <m:r>
                      <a:rPr lang="en-US" sz="25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2500" dirty="0">
                    <a:latin typeface="Calibri Body"/>
                  </a:rPr>
                  <a:t> is the </a:t>
                </a:r>
                <a:r>
                  <a:rPr lang="en-US" sz="2500" b="1" dirty="0">
                    <a:latin typeface="Calibri Body"/>
                  </a:rPr>
                  <a:t>slope</a:t>
                </a:r>
                <a:r>
                  <a:rPr lang="en-US" sz="2500" dirty="0">
                    <a:latin typeface="Calibri Body"/>
                  </a:rPr>
                  <a:t> of the line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500" b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25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500" dirty="0">
                    <a:latin typeface="Calibri Body"/>
                  </a:rPr>
                  <a:t>is the total number of data points</a:t>
                </a:r>
              </a:p>
              <a:p>
                <a14:m>
                  <m:oMath xmlns:m="http://schemas.openxmlformats.org/officeDocument/2006/math">
                    <m:r>
                      <a:rPr lang="en-GB" sz="25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sz="2500" b="0" dirty="0">
                    <a:latin typeface="Calibri Body"/>
                    <a:ea typeface="Cambria Math" panose="02040503050406030204" pitchFamily="18" charset="0"/>
                  </a:rPr>
                  <a:t> is the value of the </a:t>
                </a:r>
                <a:r>
                  <a:rPr lang="en-US" sz="2800" b="1" dirty="0">
                    <a:latin typeface="Calibri Body"/>
                  </a:rPr>
                  <a:t>independent variable </a:t>
                </a:r>
                <a:endParaRPr lang="en-US" sz="2800" b="1" dirty="0">
                  <a:solidFill>
                    <a:srgbClr val="00B050"/>
                  </a:solidFill>
                  <a:latin typeface="Calibri Body"/>
                </a:endParaRPr>
              </a:p>
              <a:p>
                <a14:m>
                  <m:oMath xmlns:m="http://schemas.openxmlformats.org/officeDocument/2006/math">
                    <m:r>
                      <a:rPr lang="en-GB" sz="25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GB" sz="2500" b="0" dirty="0">
                    <a:latin typeface="Calibri Body"/>
                    <a:ea typeface="Cambria Math" panose="02040503050406030204" pitchFamily="18" charset="0"/>
                  </a:rPr>
                  <a:t> is the value of the </a:t>
                </a:r>
                <a:r>
                  <a:rPr lang="en-US" sz="2800" b="1" dirty="0">
                    <a:latin typeface="Calibri Body"/>
                  </a:rPr>
                  <a:t>dependent variable </a:t>
                </a:r>
                <a:endParaRPr lang="en-GB" sz="2500" b="0" dirty="0">
                  <a:solidFill>
                    <a:schemeClr val="tx1"/>
                  </a:solidFill>
                  <a:latin typeface="Calibri Body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F29F07A-6B26-2AB8-3FF4-FECF5BAAB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427" y="3686070"/>
                <a:ext cx="8320334" cy="2108269"/>
              </a:xfrm>
              <a:prstGeom prst="rect">
                <a:avLst/>
              </a:prstGeom>
              <a:blipFill>
                <a:blip r:embed="rId5"/>
                <a:stretch>
                  <a:fillRect l="-1220" t="-2395" b="-7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2154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Classification vs Regression</a:t>
            </a:r>
          </a:p>
        </p:txBody>
      </p:sp>
      <p:sp>
        <p:nvSpPr>
          <p:cNvPr id="10" name="Rounded Rectangle 28">
            <a:extLst>
              <a:ext uri="{FF2B5EF4-FFF2-40B4-BE49-F238E27FC236}">
                <a16:creationId xmlns:a16="http://schemas.microsoft.com/office/drawing/2014/main" id="{C8DCF164-807C-E8CE-9441-5C93E19C1C34}"/>
              </a:ext>
            </a:extLst>
          </p:cNvPr>
          <p:cNvSpPr/>
          <p:nvPr/>
        </p:nvSpPr>
        <p:spPr>
          <a:xfrm>
            <a:off x="1582089" y="2915990"/>
            <a:ext cx="2710246" cy="386788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Classification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7E999F00-5214-E9AA-7162-3A4C1A2D72DB}"/>
              </a:ext>
            </a:extLst>
          </p:cNvPr>
          <p:cNvSpPr/>
          <p:nvPr/>
        </p:nvSpPr>
        <p:spPr>
          <a:xfrm>
            <a:off x="8687823" y="2915990"/>
            <a:ext cx="2710246" cy="386788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Regression</a:t>
            </a:r>
          </a:p>
        </p:txBody>
      </p:sp>
      <p:sp>
        <p:nvSpPr>
          <p:cNvPr id="7" name="Rounded Rectangle 25">
            <a:extLst>
              <a:ext uri="{FF2B5EF4-FFF2-40B4-BE49-F238E27FC236}">
                <a16:creationId xmlns:a16="http://schemas.microsoft.com/office/drawing/2014/main" id="{EFFD4972-635D-C7CB-6813-24CA864BDFE5}"/>
              </a:ext>
            </a:extLst>
          </p:cNvPr>
          <p:cNvSpPr/>
          <p:nvPr/>
        </p:nvSpPr>
        <p:spPr>
          <a:xfrm>
            <a:off x="231927" y="4296552"/>
            <a:ext cx="3382364" cy="718458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Simple Linear </a:t>
            </a:r>
          </a:p>
          <a:p>
            <a:pPr algn="ctr"/>
            <a:r>
              <a:rPr lang="en-US" sz="2400" b="1" dirty="0"/>
              <a:t>Regression</a:t>
            </a:r>
          </a:p>
        </p:txBody>
      </p:sp>
      <p:sp>
        <p:nvSpPr>
          <p:cNvPr id="8" name="Rounded Rectangle 26">
            <a:extLst>
              <a:ext uri="{FF2B5EF4-FFF2-40B4-BE49-F238E27FC236}">
                <a16:creationId xmlns:a16="http://schemas.microsoft.com/office/drawing/2014/main" id="{51D015AA-25D2-C92C-4D12-915FF4AD2F1C}"/>
              </a:ext>
            </a:extLst>
          </p:cNvPr>
          <p:cNvSpPr/>
          <p:nvPr/>
        </p:nvSpPr>
        <p:spPr>
          <a:xfrm>
            <a:off x="3955313" y="4299010"/>
            <a:ext cx="3654655" cy="71600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Multiple Linear </a:t>
            </a:r>
          </a:p>
          <a:p>
            <a:pPr algn="ctr"/>
            <a:r>
              <a:rPr lang="en-US" sz="2400" b="1" dirty="0"/>
              <a:t>Regression</a:t>
            </a:r>
          </a:p>
        </p:txBody>
      </p:sp>
      <p:sp>
        <p:nvSpPr>
          <p:cNvPr id="9" name="Rounded Rectangle 27">
            <a:extLst>
              <a:ext uri="{FF2B5EF4-FFF2-40B4-BE49-F238E27FC236}">
                <a16:creationId xmlns:a16="http://schemas.microsoft.com/office/drawing/2014/main" id="{8AFED917-A8C7-ADC0-933F-56D9ED934C9B}"/>
              </a:ext>
            </a:extLst>
          </p:cNvPr>
          <p:cNvSpPr/>
          <p:nvPr/>
        </p:nvSpPr>
        <p:spPr>
          <a:xfrm>
            <a:off x="7951499" y="4298466"/>
            <a:ext cx="4182894" cy="722894"/>
          </a:xfrm>
          <a:prstGeom prst="roundRect">
            <a:avLst/>
          </a:prstGeom>
          <a:solidFill>
            <a:srgbClr val="7030A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Polynomial Linear </a:t>
            </a:r>
          </a:p>
          <a:p>
            <a:pPr algn="ctr"/>
            <a:r>
              <a:rPr lang="en-US" sz="2400" b="1" dirty="0"/>
              <a:t>Regression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935C47A6-C272-FC21-DFD4-74F56529416C}"/>
              </a:ext>
            </a:extLst>
          </p:cNvPr>
          <p:cNvCxnSpPr>
            <a:cxnSpLocks/>
            <a:stCxn id="11" idx="2"/>
            <a:endCxn id="7" idx="0"/>
          </p:cNvCxnSpPr>
          <p:nvPr/>
        </p:nvCxnSpPr>
        <p:spPr>
          <a:xfrm rot="5400000">
            <a:off x="5486141" y="-260253"/>
            <a:ext cx="993774" cy="8119837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D833792-24D1-D2CD-3878-4AE8F983D1F9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 rot="5400000">
            <a:off x="7414678" y="1670742"/>
            <a:ext cx="996232" cy="4260305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Rounded Rectangle 28">
            <a:extLst>
              <a:ext uri="{FF2B5EF4-FFF2-40B4-BE49-F238E27FC236}">
                <a16:creationId xmlns:a16="http://schemas.microsoft.com/office/drawing/2014/main" id="{6328FAE7-BD08-6E7A-0D35-1541B55C7CAD}"/>
              </a:ext>
            </a:extLst>
          </p:cNvPr>
          <p:cNvSpPr/>
          <p:nvPr/>
        </p:nvSpPr>
        <p:spPr>
          <a:xfrm>
            <a:off x="4702729" y="1589932"/>
            <a:ext cx="2786542" cy="386788"/>
          </a:xfrm>
          <a:prstGeom prst="roundRect">
            <a:avLst/>
          </a:prstGeom>
          <a:solidFill>
            <a:srgbClr val="00B0F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Supervised Learning</a:t>
            </a:r>
          </a:p>
        </p:txBody>
      </p:sp>
      <p:cxnSp>
        <p:nvCxnSpPr>
          <p:cNvPr id="67" name="Connector: Elbow 14">
            <a:extLst>
              <a:ext uri="{FF2B5EF4-FFF2-40B4-BE49-F238E27FC236}">
                <a16:creationId xmlns:a16="http://schemas.microsoft.com/office/drawing/2014/main" id="{14775BB4-DFF1-50F8-0E26-239B02311B1D}"/>
              </a:ext>
            </a:extLst>
          </p:cNvPr>
          <p:cNvCxnSpPr>
            <a:cxnSpLocks/>
            <a:stCxn id="61" idx="2"/>
            <a:endCxn id="10" idx="0"/>
          </p:cNvCxnSpPr>
          <p:nvPr/>
        </p:nvCxnSpPr>
        <p:spPr>
          <a:xfrm rot="5400000">
            <a:off x="4046971" y="866961"/>
            <a:ext cx="939270" cy="3158788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Connector: Elbow 14">
            <a:extLst>
              <a:ext uri="{FF2B5EF4-FFF2-40B4-BE49-F238E27FC236}">
                <a16:creationId xmlns:a16="http://schemas.microsoft.com/office/drawing/2014/main" id="{3D5796C0-6483-5FB3-B6AB-3241AAD6C927}"/>
              </a:ext>
            </a:extLst>
          </p:cNvPr>
          <p:cNvCxnSpPr>
            <a:cxnSpLocks/>
            <a:stCxn id="61" idx="2"/>
            <a:endCxn id="11" idx="0"/>
          </p:cNvCxnSpPr>
          <p:nvPr/>
        </p:nvCxnSpPr>
        <p:spPr>
          <a:xfrm rot="16200000" flipH="1">
            <a:off x="7599838" y="472882"/>
            <a:ext cx="939270" cy="3946946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E2EFF0E-7027-F125-5CCB-D1BAA0A7E668}"/>
              </a:ext>
            </a:extLst>
          </p:cNvPr>
          <p:cNvCxnSpPr>
            <a:cxnSpLocks/>
            <a:stCxn id="11" idx="2"/>
            <a:endCxn id="9" idx="0"/>
          </p:cNvCxnSpPr>
          <p:nvPr/>
        </p:nvCxnSpPr>
        <p:spPr>
          <a:xfrm>
            <a:off x="10042946" y="3302778"/>
            <a:ext cx="0" cy="9956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61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7" grpId="0" animBg="1"/>
      <p:bldP spid="8" grpId="0" animBg="1"/>
      <p:bldP spid="9" grpId="0" animBg="1"/>
      <p:bldP spid="6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Regression Equation</a:t>
            </a:r>
            <a:endParaRPr lang="en-PH" sz="5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D6508B-47C5-2EEA-FA43-F2A0F49AB417}"/>
                  </a:ext>
                </a:extLst>
              </p:cNvPr>
              <p:cNvSpPr txBox="1"/>
              <p:nvPr/>
            </p:nvSpPr>
            <p:spPr>
              <a:xfrm>
                <a:off x="4125547" y="2091104"/>
                <a:ext cx="3940904" cy="1271117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PH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4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D6508B-47C5-2EEA-FA43-F2A0F49AB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547" y="2091104"/>
                <a:ext cx="3940904" cy="1271117"/>
              </a:xfrm>
              <a:prstGeom prst="rect">
                <a:avLst/>
              </a:prstGeom>
              <a:blipFill>
                <a:blip r:embed="rId4"/>
                <a:stretch>
                  <a:fillRect l="-1274" t="-1923" r="-2866" b="-21154"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FFD6315-BA4B-FED5-0810-A68B5D1DF4DA}"/>
              </a:ext>
            </a:extLst>
          </p:cNvPr>
          <p:cNvSpPr txBox="1"/>
          <p:nvPr/>
        </p:nvSpPr>
        <p:spPr>
          <a:xfrm>
            <a:off x="4586613" y="1219787"/>
            <a:ext cx="150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FE2FDD-8E7D-55A1-ACA6-4CFF8AEBEAFA}"/>
              </a:ext>
            </a:extLst>
          </p:cNvPr>
          <p:cNvSpPr txBox="1"/>
          <p:nvPr/>
        </p:nvSpPr>
        <p:spPr>
          <a:xfrm>
            <a:off x="1298427" y="1358286"/>
            <a:ext cx="6262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Calculating the </a:t>
            </a:r>
            <a:r>
              <a:rPr lang="en-US" sz="2400" b="1" dirty="0">
                <a:solidFill>
                  <a:srgbClr val="FFC000"/>
                </a:solidFill>
              </a:rPr>
              <a:t>intercept</a:t>
            </a:r>
            <a:r>
              <a:rPr lang="en-US" sz="2400" dirty="0"/>
              <a:t> is given by this formula:</a:t>
            </a:r>
            <a:endParaRPr lang="en-PH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F91351-BF55-DCB3-8788-907941D8354E}"/>
                  </a:ext>
                </a:extLst>
              </p:cNvPr>
              <p:cNvSpPr txBox="1"/>
              <p:nvPr/>
            </p:nvSpPr>
            <p:spPr>
              <a:xfrm>
                <a:off x="1298427" y="3499124"/>
                <a:ext cx="8320334" cy="2539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b="1" dirty="0">
                    <a:latin typeface="Calibri Body"/>
                    <a:ea typeface="Cambria Math" panose="02040503050406030204" pitchFamily="18" charset="0"/>
                  </a:rPr>
                  <a:t>Where:</a:t>
                </a:r>
              </a:p>
              <a:p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2800" dirty="0">
                    <a:latin typeface="Calibri Body"/>
                  </a:rPr>
                  <a:t> is the </a:t>
                </a:r>
                <a:r>
                  <a:rPr lang="en-US" sz="2800" b="1" dirty="0">
                    <a:latin typeface="Calibri Body"/>
                  </a:rPr>
                  <a:t>y-intercept</a:t>
                </a:r>
                <a:endParaRPr lang="en-GB" sz="2500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5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2500" dirty="0">
                    <a:latin typeface="Calibri Body"/>
                  </a:rPr>
                  <a:t> is the </a:t>
                </a:r>
                <a:r>
                  <a:rPr lang="en-US" sz="2500" b="1" dirty="0">
                    <a:latin typeface="Calibri Body"/>
                  </a:rPr>
                  <a:t>slope</a:t>
                </a:r>
                <a:r>
                  <a:rPr lang="en-US" sz="2500" dirty="0">
                    <a:latin typeface="Calibri Body"/>
                  </a:rPr>
                  <a:t> of the line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500" b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25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500" dirty="0">
                    <a:latin typeface="Calibri Body"/>
                  </a:rPr>
                  <a:t>is the total number of data points</a:t>
                </a:r>
              </a:p>
              <a:p>
                <a14:m>
                  <m:oMath xmlns:m="http://schemas.openxmlformats.org/officeDocument/2006/math">
                    <m:r>
                      <a:rPr lang="en-GB" sz="25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sz="2500" b="0" dirty="0">
                    <a:latin typeface="Calibri Body"/>
                    <a:ea typeface="Cambria Math" panose="02040503050406030204" pitchFamily="18" charset="0"/>
                  </a:rPr>
                  <a:t> is the value of the </a:t>
                </a:r>
                <a:r>
                  <a:rPr lang="en-US" sz="2800" b="1" dirty="0">
                    <a:latin typeface="Calibri Body"/>
                  </a:rPr>
                  <a:t>independent variable </a:t>
                </a:r>
                <a:endParaRPr lang="en-US" sz="2800" b="1" dirty="0">
                  <a:solidFill>
                    <a:srgbClr val="00B050"/>
                  </a:solidFill>
                  <a:latin typeface="Calibri Body"/>
                </a:endParaRPr>
              </a:p>
              <a:p>
                <a14:m>
                  <m:oMath xmlns:m="http://schemas.openxmlformats.org/officeDocument/2006/math">
                    <m:r>
                      <a:rPr lang="en-GB" sz="25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GB" sz="2500" b="0" dirty="0">
                    <a:latin typeface="Calibri Body"/>
                    <a:ea typeface="Cambria Math" panose="02040503050406030204" pitchFamily="18" charset="0"/>
                  </a:rPr>
                  <a:t> is the value of the </a:t>
                </a:r>
                <a:r>
                  <a:rPr lang="en-US" sz="2800" b="1" dirty="0">
                    <a:latin typeface="Calibri Body"/>
                  </a:rPr>
                  <a:t>dependent variable </a:t>
                </a:r>
                <a:endParaRPr lang="en-GB" sz="2500" b="0" dirty="0">
                  <a:solidFill>
                    <a:schemeClr val="tx1"/>
                  </a:solidFill>
                  <a:latin typeface="Calibri Body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F91351-BF55-DCB3-8788-907941D83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427" y="3499124"/>
                <a:ext cx="8320334" cy="2539157"/>
              </a:xfrm>
              <a:prstGeom prst="rect">
                <a:avLst/>
              </a:prstGeom>
              <a:blipFill>
                <a:blip r:embed="rId5"/>
                <a:stretch>
                  <a:fillRect l="-1220" t="-1990" b="-5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9203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Regression Equation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A724808-2034-2A9A-0334-1ACF84E682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099524"/>
              </p:ext>
            </p:extLst>
          </p:nvPr>
        </p:nvGraphicFramePr>
        <p:xfrm>
          <a:off x="522613" y="1470454"/>
          <a:ext cx="3767552" cy="37033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83776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883776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1.5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3.8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6.7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9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11.2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13.6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9264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7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30297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F358A1-5563-5FE1-41E3-A3395CF20DEF}"/>
                  </a:ext>
                </a:extLst>
              </p:cNvPr>
              <p:cNvSpPr txBox="1"/>
              <p:nvPr/>
            </p:nvSpPr>
            <p:spPr>
              <a:xfrm>
                <a:off x="5615238" y="2634714"/>
                <a:ext cx="5004150" cy="1374800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PH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i="0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i="0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F358A1-5563-5FE1-41E3-A3395CF20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238" y="2634714"/>
                <a:ext cx="5004150" cy="1374800"/>
              </a:xfrm>
              <a:prstGeom prst="rect">
                <a:avLst/>
              </a:prstGeom>
              <a:blipFill>
                <a:blip r:embed="rId4"/>
                <a:stretch>
                  <a:fillRect t="-885" r="-2010" b="-13274"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1E2500-0D2A-71CE-F017-FBD1FDD1965C}"/>
                  </a:ext>
                </a:extLst>
              </p:cNvPr>
              <p:cNvSpPr txBox="1"/>
              <p:nvPr/>
            </p:nvSpPr>
            <p:spPr>
              <a:xfrm>
                <a:off x="5615238" y="1475230"/>
                <a:ext cx="3280864" cy="70788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y</a:t>
                </a:r>
                <a:r>
                  <a:rPr lang="en-US" sz="40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d>
                      <m:dPr>
                        <m:ctrlP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4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1E2500-0D2A-71CE-F017-FBD1FDD19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238" y="1475230"/>
                <a:ext cx="3280864" cy="707886"/>
              </a:xfrm>
              <a:prstGeom prst="rect">
                <a:avLst/>
              </a:prstGeom>
              <a:blipFill>
                <a:blip r:embed="rId5"/>
                <a:stretch>
                  <a:fillRect l="-5725" t="-11667" b="-300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D6508B-47C5-2EEA-FA43-F2A0F49AB417}"/>
                  </a:ext>
                </a:extLst>
              </p:cNvPr>
              <p:cNvSpPr txBox="1"/>
              <p:nvPr/>
            </p:nvSpPr>
            <p:spPr>
              <a:xfrm>
                <a:off x="5615238" y="4498617"/>
                <a:ext cx="3865617" cy="1098121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4000" b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PH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4000" b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4000" b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D6508B-47C5-2EEA-FA43-F2A0F49AB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238" y="4498617"/>
                <a:ext cx="3865617" cy="1098121"/>
              </a:xfrm>
              <a:prstGeom prst="rect">
                <a:avLst/>
              </a:prstGeom>
              <a:blipFill>
                <a:blip r:embed="rId6"/>
                <a:stretch>
                  <a:fillRect l="-1948" t="-1099" b="-26374"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FFD6315-BA4B-FED5-0810-A68B5D1DF4DA}"/>
              </a:ext>
            </a:extLst>
          </p:cNvPr>
          <p:cNvSpPr txBox="1"/>
          <p:nvPr/>
        </p:nvSpPr>
        <p:spPr>
          <a:xfrm>
            <a:off x="4586613" y="1219787"/>
            <a:ext cx="150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1635779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Calculate the Slope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F0B922-B48C-DBDB-6312-02DD54F3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503295"/>
              </p:ext>
            </p:extLst>
          </p:nvPr>
        </p:nvGraphicFramePr>
        <p:xfrm>
          <a:off x="1564709" y="1200297"/>
          <a:ext cx="9062580" cy="9296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65645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47420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xy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r>
                        <a:rPr lang="en-US" sz="2800" b="1" baseline="30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en-US" sz="2800" b="1" baseline="30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20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66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537DF9-D21F-5475-AEC0-2C14D282FB21}"/>
                  </a:ext>
                </a:extLst>
              </p:cNvPr>
              <p:cNvSpPr txBox="1"/>
              <p:nvPr/>
            </p:nvSpPr>
            <p:spPr>
              <a:xfrm>
                <a:off x="1564709" y="3736702"/>
                <a:ext cx="5652307" cy="13842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4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(66)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(15)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(20)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(55)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(15)</m:t>
                          </m:r>
                          <m:r>
                            <a:rPr lang="en-US" sz="4000" b="1" i="1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PH" sz="40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537DF9-D21F-5475-AEC0-2C14D282F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709" y="3736702"/>
                <a:ext cx="5652307" cy="1384290"/>
              </a:xfrm>
              <a:prstGeom prst="rect">
                <a:avLst/>
              </a:prstGeom>
              <a:blipFill>
                <a:blip r:embed="rId4"/>
                <a:stretch>
                  <a:fillRect l="-673" t="-2727" r="-2466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3AB2C0-6C86-1747-1464-72ACA5C8A83B}"/>
                  </a:ext>
                </a:extLst>
              </p:cNvPr>
              <p:cNvSpPr txBox="1"/>
              <p:nvPr/>
            </p:nvSpPr>
            <p:spPr>
              <a:xfrm>
                <a:off x="1653749" y="5271638"/>
                <a:ext cx="2147105" cy="707886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GB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PH" sz="40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3AB2C0-6C86-1747-1464-72ACA5C8A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749" y="5271638"/>
                <a:ext cx="2147105" cy="707886"/>
              </a:xfrm>
              <a:prstGeom prst="rect">
                <a:avLst/>
              </a:prstGeom>
              <a:blipFill>
                <a:blip r:embed="rId5"/>
                <a:stretch>
                  <a:fillRect r="-2312"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14A66C-1443-926B-719A-3B7ED879A36F}"/>
                  </a:ext>
                </a:extLst>
              </p:cNvPr>
              <p:cNvSpPr txBox="1"/>
              <p:nvPr/>
            </p:nvSpPr>
            <p:spPr>
              <a:xfrm>
                <a:off x="1653749" y="2245919"/>
                <a:ext cx="5004150" cy="1374800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PH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i="0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i="0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14A66C-1443-926B-719A-3B7ED879A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749" y="2245919"/>
                <a:ext cx="5004150" cy="1374800"/>
              </a:xfrm>
              <a:prstGeom prst="rect">
                <a:avLst/>
              </a:prstGeom>
              <a:blipFill>
                <a:blip r:embed="rId6"/>
                <a:stretch>
                  <a:fillRect t="-1786" r="-2010" b="-13393"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28352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Calculate the Intercept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F0B922-B48C-DBDB-6312-02DD54F3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987605"/>
              </p:ext>
            </p:extLst>
          </p:nvPr>
        </p:nvGraphicFramePr>
        <p:xfrm>
          <a:off x="1564709" y="1305211"/>
          <a:ext cx="9062580" cy="9296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65645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47420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xy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r>
                        <a:rPr lang="en-US" sz="2800" b="1" baseline="30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en-US" sz="2800" b="1" baseline="30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20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66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4B8C7E-CB75-E48A-D2FD-AFEF6B94C685}"/>
                  </a:ext>
                </a:extLst>
              </p:cNvPr>
              <p:cNvSpPr txBox="1"/>
              <p:nvPr/>
            </p:nvSpPr>
            <p:spPr>
              <a:xfrm>
                <a:off x="1564709" y="5284860"/>
                <a:ext cx="2137567" cy="707886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4B8C7E-CB75-E48A-D2FD-AFEF6B94C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709" y="5284860"/>
                <a:ext cx="2137567" cy="707886"/>
              </a:xfrm>
              <a:prstGeom prst="rect">
                <a:avLst/>
              </a:prstGeom>
              <a:blipFill>
                <a:blip r:embed="rId4"/>
                <a:stretch>
                  <a:fillRect l="-1163" r="-1163" b="-20000"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B27AD4-6F40-918F-B99F-BFB317157145}"/>
                  </a:ext>
                </a:extLst>
              </p:cNvPr>
              <p:cNvSpPr txBox="1"/>
              <p:nvPr/>
            </p:nvSpPr>
            <p:spPr>
              <a:xfrm>
                <a:off x="1564709" y="3913540"/>
                <a:ext cx="4349725" cy="1125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40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PH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4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0.6</m:t>
                        </m:r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(15)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40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B27AD4-6F40-918F-B99F-BFB317157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709" y="3913540"/>
                <a:ext cx="4349725" cy="1125629"/>
              </a:xfrm>
              <a:prstGeom prst="rect">
                <a:avLst/>
              </a:prstGeom>
              <a:blipFill>
                <a:blip r:embed="rId5"/>
                <a:stretch>
                  <a:fillRect l="-2041" t="-3371" r="-1749" b="-26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CAC232-AC4E-E715-8218-4F1490B54955}"/>
                  </a:ext>
                </a:extLst>
              </p:cNvPr>
              <p:cNvSpPr txBox="1"/>
              <p:nvPr/>
            </p:nvSpPr>
            <p:spPr>
              <a:xfrm>
                <a:off x="1564709" y="2492572"/>
                <a:ext cx="3865617" cy="1098121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4000" b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PH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4000" b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4000" b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CAC232-AC4E-E715-8218-4F1490B54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709" y="2492572"/>
                <a:ext cx="3865617" cy="1098121"/>
              </a:xfrm>
              <a:prstGeom prst="rect">
                <a:avLst/>
              </a:prstGeom>
              <a:blipFill>
                <a:blip r:embed="rId6"/>
                <a:stretch>
                  <a:fillRect l="-1618" t="-1099" b="-26374"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8471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210512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Predicting the Jeepney Fare 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F0B922-B48C-DBDB-6312-02DD54F3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517639"/>
              </p:ext>
            </p:extLst>
          </p:nvPr>
        </p:nvGraphicFramePr>
        <p:xfrm>
          <a:off x="184410" y="4393900"/>
          <a:ext cx="3767552" cy="9296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83776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883776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m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en-PH" sz="280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0.6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2.2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C1C654-180A-7D73-5F06-641E9F32E6CF}"/>
                  </a:ext>
                </a:extLst>
              </p:cNvPr>
              <p:cNvSpPr txBox="1"/>
              <p:nvPr/>
            </p:nvSpPr>
            <p:spPr>
              <a:xfrm>
                <a:off x="6095999" y="1006602"/>
                <a:ext cx="3280864" cy="70788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FFC000"/>
                    </a:solidFill>
                    <a:ea typeface="Cambria Math" panose="02040503050406030204" pitchFamily="18" charset="0"/>
                  </a:rPr>
                  <a:t>y</a:t>
                </a:r>
                <a:r>
                  <a:rPr lang="en-US" sz="40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d>
                      <m:dPr>
                        <m:ctrlP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4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C1C654-180A-7D73-5F06-641E9F32E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1006602"/>
                <a:ext cx="3280864" cy="707886"/>
              </a:xfrm>
              <a:prstGeom prst="rect">
                <a:avLst/>
              </a:prstGeom>
              <a:blipFill>
                <a:blip r:embed="rId4"/>
                <a:stretch>
                  <a:fillRect l="-5725" t="-11667" b="-316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065C6BCB-B13A-15E1-8208-7D497BF8BD25}"/>
              </a:ext>
            </a:extLst>
          </p:cNvPr>
          <p:cNvGrpSpPr/>
          <p:nvPr/>
        </p:nvGrpSpPr>
        <p:grpSpPr>
          <a:xfrm>
            <a:off x="4392706" y="2054968"/>
            <a:ext cx="7228870" cy="1536191"/>
            <a:chOff x="2662517" y="2433837"/>
            <a:chExt cx="7228870" cy="1536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07ECD49-2651-AB56-8D77-091565EEB512}"/>
                    </a:ext>
                  </a:extLst>
                </p:cNvPr>
                <p:cNvSpPr txBox="1"/>
                <p:nvPr/>
              </p:nvSpPr>
              <p:spPr>
                <a:xfrm>
                  <a:off x="4301079" y="2433837"/>
                  <a:ext cx="559030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>
                      <a:solidFill>
                        <a:srgbClr val="FFC000"/>
                      </a:solidFill>
                      <a:ea typeface="Cambria Math" panose="02040503050406030204" pitchFamily="18" charset="0"/>
                    </a:rPr>
                    <a:t>y</a:t>
                  </a:r>
                  <a:r>
                    <a:rPr lang="en-US" sz="4000" b="1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  <m:d>
                        <m:dPr>
                          <m:ctrlP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en-US" sz="4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a14:m>
                  <a:r>
                    <a:rPr lang="en-PH" sz="4000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07ECD49-2651-AB56-8D77-091565EEB5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1079" y="2433837"/>
                  <a:ext cx="5590308" cy="707886"/>
                </a:xfrm>
                <a:prstGeom prst="rect">
                  <a:avLst/>
                </a:prstGeom>
                <a:blipFill>
                  <a:blip r:embed="rId5"/>
                  <a:stretch>
                    <a:fillRect l="-3855" t="-14035" b="-350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F7A926C-89E1-8C0F-B5EC-DA9D0B7988A1}"/>
                    </a:ext>
                  </a:extLst>
                </p:cNvPr>
                <p:cNvSpPr txBox="1"/>
                <p:nvPr/>
              </p:nvSpPr>
              <p:spPr>
                <a:xfrm>
                  <a:off x="4301079" y="3262142"/>
                  <a:ext cx="3005156" cy="707886"/>
                </a:xfrm>
                <a:prstGeom prst="rect">
                  <a:avLst/>
                </a:prstGeom>
                <a:noFill/>
                <a:ln w="38100">
                  <a:solidFill>
                    <a:srgbClr val="FFC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 err="1">
                      <a:solidFill>
                        <a:srgbClr val="FFC000"/>
                      </a:solidFill>
                    </a:rPr>
                    <a:t>y</a:t>
                  </a:r>
                  <a:r>
                    <a:rPr lang="en-US" sz="4000" b="1" baseline="-25000" dirty="0" err="1">
                      <a:solidFill>
                        <a:srgbClr val="FFC000"/>
                      </a:solidFill>
                    </a:rPr>
                    <a:t>predict</a:t>
                  </a:r>
                  <a:r>
                    <a:rPr lang="en-US" sz="4000" b="1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</m:oMath>
                  </a14:m>
                  <a:endParaRPr lang="en-PH" sz="4000" b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F7A926C-89E1-8C0F-B5EC-DA9D0B7988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1079" y="3262142"/>
                  <a:ext cx="3005156" cy="707886"/>
                </a:xfrm>
                <a:prstGeom prst="rect">
                  <a:avLst/>
                </a:prstGeom>
                <a:blipFill>
                  <a:blip r:embed="rId6"/>
                  <a:stretch>
                    <a:fillRect l="-6667" t="-11667" b="-30000"/>
                  </a:stretch>
                </a:blipFill>
                <a:ln w="38100"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A4B9C4B-C7DE-CED8-22C6-F50925D8CF03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2662517" y="3129419"/>
              <a:ext cx="1638562" cy="48666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4424444-F019-118E-2C9C-3C72E9E35B7D}"/>
              </a:ext>
            </a:extLst>
          </p:cNvPr>
          <p:cNvGrpSpPr/>
          <p:nvPr/>
        </p:nvGrpSpPr>
        <p:grpSpPr>
          <a:xfrm>
            <a:off x="4491318" y="4053217"/>
            <a:ext cx="7130258" cy="1611962"/>
            <a:chOff x="2771567" y="4317067"/>
            <a:chExt cx="7130258" cy="16119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64E9ADF-97D3-F30D-693C-B46E26BDEADA}"/>
                    </a:ext>
                  </a:extLst>
                </p:cNvPr>
                <p:cNvSpPr txBox="1"/>
                <p:nvPr/>
              </p:nvSpPr>
              <p:spPr>
                <a:xfrm>
                  <a:off x="4311517" y="4392838"/>
                  <a:ext cx="559030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>
                      <a:solidFill>
                        <a:srgbClr val="FFC000"/>
                      </a:solidFill>
                      <a:ea typeface="Cambria Math" panose="02040503050406030204" pitchFamily="18" charset="0"/>
                    </a:rPr>
                    <a:t>y</a:t>
                  </a:r>
                  <a:r>
                    <a:rPr lang="en-US" sz="4000" b="1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  <m:d>
                        <m:dPr>
                          <m:ctrlP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en-US" sz="4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a14:m>
                  <a:r>
                    <a:rPr lang="en-PH" sz="4000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64E9ADF-97D3-F30D-693C-B46E26BDEA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1517" y="4392838"/>
                  <a:ext cx="5590308" cy="707886"/>
                </a:xfrm>
                <a:prstGeom prst="rect">
                  <a:avLst/>
                </a:prstGeom>
                <a:blipFill>
                  <a:blip r:embed="rId7"/>
                  <a:stretch>
                    <a:fillRect l="-3855" t="-14035" b="-350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F936CFE-C020-8AAE-8569-62A923687941}"/>
                    </a:ext>
                  </a:extLst>
                </p:cNvPr>
                <p:cNvSpPr txBox="1"/>
                <p:nvPr/>
              </p:nvSpPr>
              <p:spPr>
                <a:xfrm>
                  <a:off x="4311516" y="5221143"/>
                  <a:ext cx="3094803" cy="707886"/>
                </a:xfrm>
                <a:prstGeom prst="rect">
                  <a:avLst/>
                </a:prstGeom>
                <a:noFill/>
                <a:ln w="38100">
                  <a:solidFill>
                    <a:srgbClr val="FFC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 err="1">
                      <a:solidFill>
                        <a:srgbClr val="FFC000"/>
                      </a:solidFill>
                    </a:rPr>
                    <a:t>y</a:t>
                  </a:r>
                  <a:r>
                    <a:rPr lang="en-US" sz="4000" b="1" baseline="-25000" dirty="0" err="1">
                      <a:solidFill>
                        <a:srgbClr val="FFC000"/>
                      </a:solidFill>
                    </a:rPr>
                    <a:t>predict</a:t>
                  </a:r>
                  <a:r>
                    <a:rPr lang="en-US" sz="4000" b="1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a14:m>
                  <a:endParaRPr lang="en-PH" sz="4000" b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F936CFE-C020-8AAE-8569-62A9236879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1516" y="5221143"/>
                  <a:ext cx="3094803" cy="707886"/>
                </a:xfrm>
                <a:prstGeom prst="rect">
                  <a:avLst/>
                </a:prstGeom>
                <a:blipFill>
                  <a:blip r:embed="rId8"/>
                  <a:stretch>
                    <a:fillRect l="-6478" t="-11667" b="-31667"/>
                  </a:stretch>
                </a:blipFill>
                <a:ln w="38100"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8861CB7-46AB-57BF-7BBE-5D48CF8A103F}"/>
                </a:ext>
              </a:extLst>
            </p:cNvPr>
            <p:cNvCxnSpPr>
              <a:cxnSpLocks/>
              <a:stCxn id="17" idx="1"/>
            </p:cNvCxnSpPr>
            <p:nvPr/>
          </p:nvCxnSpPr>
          <p:spPr>
            <a:xfrm flipH="1" flipV="1">
              <a:off x="2771567" y="4317067"/>
              <a:ext cx="1539949" cy="125801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7C44F330-EBDE-C907-E5FA-AE73DC77C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170231"/>
              </p:ext>
            </p:extLst>
          </p:nvPr>
        </p:nvGraphicFramePr>
        <p:xfrm>
          <a:off x="184410" y="1019473"/>
          <a:ext cx="4710204" cy="314998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570068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570068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1570068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1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1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Predicted Jeepney Fare (</a:t>
                      </a:r>
                      <a:r>
                        <a:rPr lang="en-US" sz="21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21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lang="en-PH" sz="2100" b="1" baseline="-2500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2.8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3.4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452502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4.6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5.2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920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Drawing the Regression Line</a:t>
            </a:r>
            <a:endParaRPr lang="en-PH" sz="5000" b="1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CC517F1-2542-AD4B-9BFE-3AC2CD769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295064"/>
              </p:ext>
            </p:extLst>
          </p:nvPr>
        </p:nvGraphicFramePr>
        <p:xfrm>
          <a:off x="296365" y="2014029"/>
          <a:ext cx="4710204" cy="314998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570068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570068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1570068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1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1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Predicted Jeepney Fare (</a:t>
                      </a:r>
                      <a:r>
                        <a:rPr lang="en-US" sz="21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21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lang="en-PH" sz="2100" b="1" baseline="-2500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2.8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3.4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452502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4.6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5.2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36B93DC-6A95-C080-C927-DBDCF86E2F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4199705"/>
              </p:ext>
            </p:extLst>
          </p:nvPr>
        </p:nvGraphicFramePr>
        <p:xfrm>
          <a:off x="6188108" y="1658780"/>
          <a:ext cx="5904267" cy="4112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1F4307C-B065-AA3B-01E6-B2FA1DE933DE}"/>
              </a:ext>
            </a:extLst>
          </p:cNvPr>
          <p:cNvSpPr txBox="1"/>
          <p:nvPr/>
        </p:nvSpPr>
        <p:spPr>
          <a:xfrm>
            <a:off x="8172668" y="5771218"/>
            <a:ext cx="19351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Price of Fuel (X)</a:t>
            </a:r>
            <a:endParaRPr lang="en-PH" sz="21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E73939-A70D-A8A5-0877-A3E29750363F}"/>
              </a:ext>
            </a:extLst>
          </p:cNvPr>
          <p:cNvSpPr txBox="1"/>
          <p:nvPr/>
        </p:nvSpPr>
        <p:spPr>
          <a:xfrm rot="16200000">
            <a:off x="4794139" y="3304548"/>
            <a:ext cx="20040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</a:rPr>
              <a:t>Jeepney Fare (Y)</a:t>
            </a:r>
            <a:endParaRPr lang="en-PH" sz="2100" b="1" dirty="0">
              <a:solidFill>
                <a:srgbClr val="00B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1E9EEE-5881-3E85-8E27-BF7FA416D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2456510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Drawing the Regression Line</a:t>
            </a:r>
            <a:endParaRPr lang="en-PH" sz="50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D71BDD-DFA9-4AC1-D8CB-927487C2163A}"/>
              </a:ext>
            </a:extLst>
          </p:cNvPr>
          <p:cNvGrpSpPr/>
          <p:nvPr/>
        </p:nvGrpSpPr>
        <p:grpSpPr>
          <a:xfrm>
            <a:off x="2685725" y="1127760"/>
            <a:ext cx="9047069" cy="5637429"/>
            <a:chOff x="1166611" y="810940"/>
            <a:chExt cx="9127879" cy="557972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549BA2-0701-C484-2C23-410A47DBCF4E}"/>
                </a:ext>
              </a:extLst>
            </p:cNvPr>
            <p:cNvSpPr txBox="1"/>
            <p:nvPr/>
          </p:nvSpPr>
          <p:spPr>
            <a:xfrm>
              <a:off x="4986067" y="5975164"/>
              <a:ext cx="1935144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 Fuel (X)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7989AF-34C8-49A7-1DF1-48336F02B865}"/>
                </a:ext>
              </a:extLst>
            </p:cNvPr>
            <p:cNvSpPr txBox="1"/>
            <p:nvPr/>
          </p:nvSpPr>
          <p:spPr>
            <a:xfrm rot="16200000">
              <a:off x="457988" y="3201257"/>
              <a:ext cx="1863962" cy="4467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Jeepney Fare (Y)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  <p:graphicFrame>
          <p:nvGraphicFramePr>
            <p:cNvPr id="17" name="Chart 16">
              <a:extLst>
                <a:ext uri="{FF2B5EF4-FFF2-40B4-BE49-F238E27FC236}">
                  <a16:creationId xmlns:a16="http://schemas.microsoft.com/office/drawing/2014/main" id="{B3467A69-52B6-8F78-4A9E-5ADC1691A44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80157079"/>
                </p:ext>
              </p:extLst>
            </p:nvPr>
          </p:nvGraphicFramePr>
          <p:xfrm>
            <a:off x="1612789" y="810940"/>
            <a:ext cx="8681701" cy="522734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C79E0CF-AE8C-CFF0-8701-DF5B20B9B662}"/>
              </a:ext>
            </a:extLst>
          </p:cNvPr>
          <p:cNvSpPr txBox="1"/>
          <p:nvPr/>
        </p:nvSpPr>
        <p:spPr>
          <a:xfrm>
            <a:off x="261363" y="2209696"/>
            <a:ext cx="22797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blue points </a:t>
            </a:r>
            <a:r>
              <a:rPr lang="en-US" sz="2400" dirty="0"/>
              <a:t>represent </a:t>
            </a:r>
            <a:r>
              <a:rPr lang="en-US" sz="2400" b="1" dirty="0"/>
              <a:t>the actual Y values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C000"/>
                </a:solidFill>
              </a:rPr>
              <a:t>the orange points</a:t>
            </a:r>
            <a:r>
              <a:rPr lang="en-US" sz="2400" dirty="0"/>
              <a:t> represent the </a:t>
            </a:r>
            <a:r>
              <a:rPr lang="en-US" sz="2400" b="1" dirty="0"/>
              <a:t>predicted Y values</a:t>
            </a:r>
            <a:endParaRPr lang="en-PH" sz="24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3C001-D81B-0398-848F-9D8283EEC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246226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Residuals/Errors</a:t>
            </a:r>
            <a:endParaRPr lang="en-PH" sz="50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D71BDD-DFA9-4AC1-D8CB-927487C2163A}"/>
              </a:ext>
            </a:extLst>
          </p:cNvPr>
          <p:cNvGrpSpPr/>
          <p:nvPr/>
        </p:nvGrpSpPr>
        <p:grpSpPr>
          <a:xfrm>
            <a:off x="2761802" y="982980"/>
            <a:ext cx="9135147" cy="5713629"/>
            <a:chOff x="1166611" y="810940"/>
            <a:chExt cx="9127879" cy="557972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549BA2-0701-C484-2C23-410A47DBCF4E}"/>
                </a:ext>
              </a:extLst>
            </p:cNvPr>
            <p:cNvSpPr txBox="1"/>
            <p:nvPr/>
          </p:nvSpPr>
          <p:spPr>
            <a:xfrm>
              <a:off x="4986067" y="5975164"/>
              <a:ext cx="1935144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 Fuel (X)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7989AF-34C8-49A7-1DF1-48336F02B865}"/>
                </a:ext>
              </a:extLst>
            </p:cNvPr>
            <p:cNvSpPr txBox="1"/>
            <p:nvPr/>
          </p:nvSpPr>
          <p:spPr>
            <a:xfrm rot="16200000">
              <a:off x="457988" y="3201257"/>
              <a:ext cx="1863962" cy="4467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Jeepney Fare (Y)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  <p:graphicFrame>
          <p:nvGraphicFramePr>
            <p:cNvPr id="17" name="Chart 16">
              <a:extLst>
                <a:ext uri="{FF2B5EF4-FFF2-40B4-BE49-F238E27FC236}">
                  <a16:creationId xmlns:a16="http://schemas.microsoft.com/office/drawing/2014/main" id="{B3467A69-52B6-8F78-4A9E-5ADC1691A44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60535723"/>
                </p:ext>
              </p:extLst>
            </p:nvPr>
          </p:nvGraphicFramePr>
          <p:xfrm>
            <a:off x="1612789" y="810940"/>
            <a:ext cx="8681701" cy="522734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C79E0CF-AE8C-CFF0-8701-DF5B20B9B662}"/>
              </a:ext>
            </a:extLst>
          </p:cNvPr>
          <p:cNvSpPr txBox="1"/>
          <p:nvPr/>
        </p:nvSpPr>
        <p:spPr>
          <a:xfrm>
            <a:off x="235938" y="1699156"/>
            <a:ext cx="227973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</a:t>
            </a:r>
            <a:r>
              <a:rPr lang="en-US" sz="2400" b="1" dirty="0"/>
              <a:t>distance</a:t>
            </a:r>
            <a:r>
              <a:rPr lang="en-US" sz="2400" dirty="0"/>
              <a:t> between the </a:t>
            </a:r>
            <a:r>
              <a:rPr lang="en-US" sz="2400" b="1" dirty="0">
                <a:solidFill>
                  <a:srgbClr val="00B0F0"/>
                </a:solidFill>
              </a:rPr>
              <a:t>actual values </a:t>
            </a:r>
            <a:r>
              <a:rPr lang="en-US" sz="2400" dirty="0"/>
              <a:t>and the </a:t>
            </a:r>
            <a:r>
              <a:rPr lang="en-US" sz="2400" b="1" dirty="0">
                <a:solidFill>
                  <a:srgbClr val="FFC000"/>
                </a:solidFill>
              </a:rPr>
              <a:t>predicted values </a:t>
            </a:r>
            <a:r>
              <a:rPr lang="en-US" sz="2400" dirty="0"/>
              <a:t>are known as </a:t>
            </a:r>
            <a:r>
              <a:rPr lang="en-US" sz="2400" b="1" dirty="0">
                <a:solidFill>
                  <a:srgbClr val="FF0000"/>
                </a:solidFill>
              </a:rPr>
              <a:t>residuals or errors</a:t>
            </a:r>
            <a:endParaRPr lang="en-PH" sz="24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27C09-A373-F073-710A-880E17C145B4}"/>
              </a:ext>
            </a:extLst>
          </p:cNvPr>
          <p:cNvSpPr txBox="1"/>
          <p:nvPr/>
        </p:nvSpPr>
        <p:spPr>
          <a:xfrm>
            <a:off x="5412104" y="2072480"/>
            <a:ext cx="9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Residual</a:t>
            </a:r>
            <a:endParaRPr lang="en-PH" b="1" dirty="0">
              <a:solidFill>
                <a:srgbClr val="FF0000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45CAF74-003D-5E7D-6E19-8D70176D3779}"/>
              </a:ext>
            </a:extLst>
          </p:cNvPr>
          <p:cNvSpPr/>
          <p:nvPr/>
        </p:nvSpPr>
        <p:spPr>
          <a:xfrm>
            <a:off x="6480887" y="2014830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D5D9146-4598-4D5D-F713-8FE31D826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24401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Error/Loss Function</a:t>
            </a:r>
            <a:endParaRPr lang="en-PH" sz="5000" b="1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CC517F1-2542-AD4B-9BFE-3AC2CD769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989484"/>
              </p:ext>
            </p:extLst>
          </p:nvPr>
        </p:nvGraphicFramePr>
        <p:xfrm>
          <a:off x="3284986" y="1269566"/>
          <a:ext cx="5622025" cy="282878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24405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3347420862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3066683627"/>
                    </a:ext>
                  </a:extLst>
                </a:gridCol>
              </a:tblGrid>
              <a:tr h="947173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15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15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C000"/>
                          </a:solidFill>
                        </a:rPr>
                        <a:t>Predicted Jeepney Fare (</a:t>
                      </a:r>
                      <a:r>
                        <a:rPr lang="en-US" sz="15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15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1500" b="1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lang="en-PH" sz="1500" b="1" baseline="-2500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baseline="0" dirty="0">
                          <a:solidFill>
                            <a:srgbClr val="00B050"/>
                          </a:solidFill>
                        </a:rPr>
                        <a:t>Y</a:t>
                      </a:r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 -</a:t>
                      </a:r>
                      <a:r>
                        <a:rPr lang="en-US" sz="1500" b="1" baseline="30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5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15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1500" b="1" baseline="300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PH" sz="1500" b="1" baseline="3000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sz="1500" b="1" baseline="0" dirty="0">
                          <a:solidFill>
                            <a:srgbClr val="00B050"/>
                          </a:solidFill>
                        </a:rPr>
                        <a:t>Y</a:t>
                      </a:r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 –</a:t>
                      </a:r>
                      <a:r>
                        <a:rPr lang="en-US" sz="1500" b="1" baseline="30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5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15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)</a:t>
                      </a:r>
                      <a:r>
                        <a:rPr lang="en-US" sz="1500" b="1" baseline="300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PH" sz="1500" b="1" baseline="30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2.8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-0.8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0.64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3.4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0.36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42610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4.6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-0.6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0.36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5.2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-0.2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0.04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C8C204-CB6F-47F4-DF0F-09BBCF92F454}"/>
                  </a:ext>
                </a:extLst>
              </p:cNvPr>
              <p:cNvSpPr txBox="1"/>
              <p:nvPr/>
            </p:nvSpPr>
            <p:spPr>
              <a:xfrm>
                <a:off x="1290180" y="4567629"/>
                <a:ext cx="9306838" cy="135267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𝑺𝒒𝒖𝒂𝒓𝒆𝒅</m:t>
                      </m:r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𝑬𝒓𝒓𝒐𝒓𝒔</m:t>
                      </m:r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𝑺𝑺𝑬</m:t>
                      </m:r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en-US" sz="3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3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0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300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𝑝𝑟𝑒𝑑𝑖𝑐𝑡</m:t>
                                  </m:r>
                                </m:sub>
                              </m:sSub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C8C204-CB6F-47F4-DF0F-09BBCF92F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180" y="4567629"/>
                <a:ext cx="9306838" cy="1352678"/>
              </a:xfrm>
              <a:prstGeom prst="rect">
                <a:avLst/>
              </a:prstGeom>
              <a:blipFill>
                <a:blip r:embed="rId4"/>
                <a:stretch>
                  <a:fillRect l="-272" t="-104545" b="-1600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C40BA-7DCB-C155-D407-CEE5E00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38594651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Loss Function</a:t>
            </a:r>
            <a:endParaRPr lang="en-PH" sz="5000" b="1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CC517F1-2542-AD4B-9BFE-3AC2CD769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628422"/>
              </p:ext>
            </p:extLst>
          </p:nvPr>
        </p:nvGraphicFramePr>
        <p:xfrm>
          <a:off x="110317" y="1345250"/>
          <a:ext cx="5622025" cy="282878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24405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3347420862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3066683627"/>
                    </a:ext>
                  </a:extLst>
                </a:gridCol>
              </a:tblGrid>
              <a:tr h="947173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15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15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C000"/>
                          </a:solidFill>
                        </a:rPr>
                        <a:t>Predicted Jeepney Fare (</a:t>
                      </a:r>
                      <a:r>
                        <a:rPr lang="en-US" sz="15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15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1500" b="1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lang="en-PH" sz="1500" b="1" baseline="-2500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baseline="0" dirty="0">
                          <a:solidFill>
                            <a:srgbClr val="00B050"/>
                          </a:solidFill>
                        </a:rPr>
                        <a:t>Y</a:t>
                      </a:r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 -</a:t>
                      </a:r>
                      <a:r>
                        <a:rPr lang="en-US" sz="1500" b="1" baseline="30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5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15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1500" b="1" baseline="300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PH" sz="1500" b="1" baseline="3000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sz="1500" b="1" baseline="0" dirty="0">
                          <a:solidFill>
                            <a:srgbClr val="00B050"/>
                          </a:solidFill>
                        </a:rPr>
                        <a:t>Y</a:t>
                      </a:r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 –</a:t>
                      </a:r>
                      <a:r>
                        <a:rPr lang="en-US" sz="1500" b="1" baseline="30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5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15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)</a:t>
                      </a:r>
                      <a:r>
                        <a:rPr lang="en-US" sz="1500" b="1" baseline="300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PH" sz="1500" b="1" baseline="30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2.8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-0.8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0.64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3.4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0.36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42610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4.6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-0.6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0.36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5.2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-0.2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0.04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EB83884-1205-2E2F-8328-999995040F13}"/>
              </a:ext>
            </a:extLst>
          </p:cNvPr>
          <p:cNvSpPr txBox="1"/>
          <p:nvPr/>
        </p:nvSpPr>
        <p:spPr>
          <a:xfrm>
            <a:off x="4375542" y="4222356"/>
            <a:ext cx="1479756" cy="461665"/>
          </a:xfrm>
          <a:custGeom>
            <a:avLst/>
            <a:gdLst>
              <a:gd name="connsiteX0" fmla="*/ 0 w 1479756"/>
              <a:gd name="connsiteY0" fmla="*/ 0 h 461665"/>
              <a:gd name="connsiteX1" fmla="*/ 478454 w 1479756"/>
              <a:gd name="connsiteY1" fmla="*/ 0 h 461665"/>
              <a:gd name="connsiteX2" fmla="*/ 971706 w 1479756"/>
              <a:gd name="connsiteY2" fmla="*/ 0 h 461665"/>
              <a:gd name="connsiteX3" fmla="*/ 1479756 w 1479756"/>
              <a:gd name="connsiteY3" fmla="*/ 0 h 461665"/>
              <a:gd name="connsiteX4" fmla="*/ 1479756 w 1479756"/>
              <a:gd name="connsiteY4" fmla="*/ 461665 h 461665"/>
              <a:gd name="connsiteX5" fmla="*/ 971706 w 1479756"/>
              <a:gd name="connsiteY5" fmla="*/ 461665 h 461665"/>
              <a:gd name="connsiteX6" fmla="*/ 493252 w 1479756"/>
              <a:gd name="connsiteY6" fmla="*/ 461665 h 461665"/>
              <a:gd name="connsiteX7" fmla="*/ 0 w 1479756"/>
              <a:gd name="connsiteY7" fmla="*/ 461665 h 461665"/>
              <a:gd name="connsiteX8" fmla="*/ 0 w 1479756"/>
              <a:gd name="connsiteY8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79756" h="461665" extrusionOk="0">
                <a:moveTo>
                  <a:pt x="0" y="0"/>
                </a:moveTo>
                <a:cubicBezTo>
                  <a:pt x="111439" y="-7353"/>
                  <a:pt x="254047" y="8674"/>
                  <a:pt x="478454" y="0"/>
                </a:cubicBezTo>
                <a:cubicBezTo>
                  <a:pt x="702861" y="-8674"/>
                  <a:pt x="807008" y="40980"/>
                  <a:pt x="971706" y="0"/>
                </a:cubicBezTo>
                <a:cubicBezTo>
                  <a:pt x="1136404" y="-40980"/>
                  <a:pt x="1269567" y="34964"/>
                  <a:pt x="1479756" y="0"/>
                </a:cubicBezTo>
                <a:cubicBezTo>
                  <a:pt x="1491242" y="197888"/>
                  <a:pt x="1453602" y="256958"/>
                  <a:pt x="1479756" y="461665"/>
                </a:cubicBezTo>
                <a:cubicBezTo>
                  <a:pt x="1372363" y="500465"/>
                  <a:pt x="1162670" y="412555"/>
                  <a:pt x="971706" y="461665"/>
                </a:cubicBezTo>
                <a:cubicBezTo>
                  <a:pt x="780742" y="510775"/>
                  <a:pt x="607686" y="420451"/>
                  <a:pt x="493252" y="461665"/>
                </a:cubicBezTo>
                <a:cubicBezTo>
                  <a:pt x="378818" y="502879"/>
                  <a:pt x="192132" y="456623"/>
                  <a:pt x="0" y="461665"/>
                </a:cubicBezTo>
                <a:cubicBezTo>
                  <a:pt x="-37966" y="321615"/>
                  <a:pt x="22927" y="178347"/>
                  <a:pt x="0" y="0"/>
                </a:cubicBezTo>
                <a:close/>
              </a:path>
            </a:pathLst>
          </a:custGeom>
          <a:noFill/>
          <a:ln w="38100"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sd="166008284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SSE</a:t>
            </a:r>
            <a:r>
              <a:rPr lang="en-PH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2.4</a:t>
            </a:r>
            <a:endParaRPr lang="en-PH" sz="2400" b="1" dirty="0">
              <a:solidFill>
                <a:srgbClr val="00B05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0CD3639-8ACD-CFA3-58BE-6F635C0B6DAA}"/>
              </a:ext>
            </a:extLst>
          </p:cNvPr>
          <p:cNvGrpSpPr/>
          <p:nvPr/>
        </p:nvGrpSpPr>
        <p:grpSpPr>
          <a:xfrm>
            <a:off x="6096000" y="1253340"/>
            <a:ext cx="6026417" cy="4743015"/>
            <a:chOff x="852061" y="1401319"/>
            <a:chExt cx="9442430" cy="569790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475C18-2AFF-610D-97D9-19CA4E6629BF}"/>
                </a:ext>
              </a:extLst>
            </p:cNvPr>
            <p:cNvSpPr txBox="1"/>
            <p:nvPr/>
          </p:nvSpPr>
          <p:spPr>
            <a:xfrm>
              <a:off x="4472677" y="6683725"/>
              <a:ext cx="1935144" cy="415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 Fuel (X)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9F4D5CF-97F7-69D0-51EB-3958D2E4283F}"/>
                </a:ext>
              </a:extLst>
            </p:cNvPr>
            <p:cNvSpPr txBox="1"/>
            <p:nvPr/>
          </p:nvSpPr>
          <p:spPr>
            <a:xfrm rot="16200000">
              <a:off x="143438" y="3649807"/>
              <a:ext cx="1863962" cy="4467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Jeepney Fare (Y)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  <p:graphicFrame>
          <p:nvGraphicFramePr>
            <p:cNvPr id="10" name="Chart 9">
              <a:extLst>
                <a:ext uri="{FF2B5EF4-FFF2-40B4-BE49-F238E27FC236}">
                  <a16:creationId xmlns:a16="http://schemas.microsoft.com/office/drawing/2014/main" id="{93C8EADE-0F34-4B02-F061-6A3CA380D3D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74658050"/>
                </p:ext>
              </p:extLst>
            </p:nvPr>
          </p:nvGraphicFramePr>
          <p:xfrm>
            <a:off x="1485680" y="1401319"/>
            <a:ext cx="8808811" cy="528240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EC8C204-CB6F-47F4-DF0F-09BBCF92F454}"/>
              </a:ext>
            </a:extLst>
          </p:cNvPr>
          <p:cNvSpPr txBox="1"/>
          <p:nvPr/>
        </p:nvSpPr>
        <p:spPr>
          <a:xfrm>
            <a:off x="110317" y="4749241"/>
            <a:ext cx="5825662" cy="1384995"/>
          </a:xfrm>
          <a:custGeom>
            <a:avLst/>
            <a:gdLst>
              <a:gd name="connsiteX0" fmla="*/ 0 w 5825662"/>
              <a:gd name="connsiteY0" fmla="*/ 0 h 1384995"/>
              <a:gd name="connsiteX1" fmla="*/ 524310 w 5825662"/>
              <a:gd name="connsiteY1" fmla="*/ 0 h 1384995"/>
              <a:gd name="connsiteX2" fmla="*/ 932106 w 5825662"/>
              <a:gd name="connsiteY2" fmla="*/ 0 h 1384995"/>
              <a:gd name="connsiteX3" fmla="*/ 1631185 w 5825662"/>
              <a:gd name="connsiteY3" fmla="*/ 0 h 1384995"/>
              <a:gd name="connsiteX4" fmla="*/ 2155495 w 5825662"/>
              <a:gd name="connsiteY4" fmla="*/ 0 h 1384995"/>
              <a:gd name="connsiteX5" fmla="*/ 2679805 w 5825662"/>
              <a:gd name="connsiteY5" fmla="*/ 0 h 1384995"/>
              <a:gd name="connsiteX6" fmla="*/ 3378884 w 5825662"/>
              <a:gd name="connsiteY6" fmla="*/ 0 h 1384995"/>
              <a:gd name="connsiteX7" fmla="*/ 3844937 w 5825662"/>
              <a:gd name="connsiteY7" fmla="*/ 0 h 1384995"/>
              <a:gd name="connsiteX8" fmla="*/ 4544016 w 5825662"/>
              <a:gd name="connsiteY8" fmla="*/ 0 h 1384995"/>
              <a:gd name="connsiteX9" fmla="*/ 5243096 w 5825662"/>
              <a:gd name="connsiteY9" fmla="*/ 0 h 1384995"/>
              <a:gd name="connsiteX10" fmla="*/ 5825662 w 5825662"/>
              <a:gd name="connsiteY10" fmla="*/ 0 h 1384995"/>
              <a:gd name="connsiteX11" fmla="*/ 5825662 w 5825662"/>
              <a:gd name="connsiteY11" fmla="*/ 489365 h 1384995"/>
              <a:gd name="connsiteX12" fmla="*/ 5825662 w 5825662"/>
              <a:gd name="connsiteY12" fmla="*/ 964880 h 1384995"/>
              <a:gd name="connsiteX13" fmla="*/ 5825662 w 5825662"/>
              <a:gd name="connsiteY13" fmla="*/ 1384995 h 1384995"/>
              <a:gd name="connsiteX14" fmla="*/ 5243096 w 5825662"/>
              <a:gd name="connsiteY14" fmla="*/ 1384995 h 1384995"/>
              <a:gd name="connsiteX15" fmla="*/ 4777043 w 5825662"/>
              <a:gd name="connsiteY15" fmla="*/ 1384995 h 1384995"/>
              <a:gd name="connsiteX16" fmla="*/ 4194477 w 5825662"/>
              <a:gd name="connsiteY16" fmla="*/ 1384995 h 1384995"/>
              <a:gd name="connsiteX17" fmla="*/ 3495397 w 5825662"/>
              <a:gd name="connsiteY17" fmla="*/ 1384995 h 1384995"/>
              <a:gd name="connsiteX18" fmla="*/ 2912831 w 5825662"/>
              <a:gd name="connsiteY18" fmla="*/ 1384995 h 1384995"/>
              <a:gd name="connsiteX19" fmla="*/ 2505035 w 5825662"/>
              <a:gd name="connsiteY19" fmla="*/ 1384995 h 1384995"/>
              <a:gd name="connsiteX20" fmla="*/ 2038982 w 5825662"/>
              <a:gd name="connsiteY20" fmla="*/ 1384995 h 1384995"/>
              <a:gd name="connsiteX21" fmla="*/ 1339902 w 5825662"/>
              <a:gd name="connsiteY21" fmla="*/ 1384995 h 1384995"/>
              <a:gd name="connsiteX22" fmla="*/ 757336 w 5825662"/>
              <a:gd name="connsiteY22" fmla="*/ 1384995 h 1384995"/>
              <a:gd name="connsiteX23" fmla="*/ 0 w 5825662"/>
              <a:gd name="connsiteY23" fmla="*/ 1384995 h 1384995"/>
              <a:gd name="connsiteX24" fmla="*/ 0 w 5825662"/>
              <a:gd name="connsiteY24" fmla="*/ 923330 h 1384995"/>
              <a:gd name="connsiteX25" fmla="*/ 0 w 5825662"/>
              <a:gd name="connsiteY25" fmla="*/ 503215 h 1384995"/>
              <a:gd name="connsiteX26" fmla="*/ 0 w 5825662"/>
              <a:gd name="connsiteY26" fmla="*/ 0 h 138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825662" h="1384995" extrusionOk="0">
                <a:moveTo>
                  <a:pt x="0" y="0"/>
                </a:moveTo>
                <a:cubicBezTo>
                  <a:pt x="197499" y="-62516"/>
                  <a:pt x="367495" y="2151"/>
                  <a:pt x="524310" y="0"/>
                </a:cubicBezTo>
                <a:cubicBezTo>
                  <a:pt x="681125" y="-2151"/>
                  <a:pt x="815564" y="29194"/>
                  <a:pt x="932106" y="0"/>
                </a:cubicBezTo>
                <a:cubicBezTo>
                  <a:pt x="1048648" y="-29194"/>
                  <a:pt x="1426185" y="37055"/>
                  <a:pt x="1631185" y="0"/>
                </a:cubicBezTo>
                <a:cubicBezTo>
                  <a:pt x="1836185" y="-37055"/>
                  <a:pt x="1954003" y="56806"/>
                  <a:pt x="2155495" y="0"/>
                </a:cubicBezTo>
                <a:cubicBezTo>
                  <a:pt x="2356987" y="-56806"/>
                  <a:pt x="2485228" y="18695"/>
                  <a:pt x="2679805" y="0"/>
                </a:cubicBezTo>
                <a:cubicBezTo>
                  <a:pt x="2874382" y="-18695"/>
                  <a:pt x="3155318" y="64007"/>
                  <a:pt x="3378884" y="0"/>
                </a:cubicBezTo>
                <a:cubicBezTo>
                  <a:pt x="3602450" y="-64007"/>
                  <a:pt x="3695386" y="25076"/>
                  <a:pt x="3844937" y="0"/>
                </a:cubicBezTo>
                <a:cubicBezTo>
                  <a:pt x="3994488" y="-25076"/>
                  <a:pt x="4350450" y="31302"/>
                  <a:pt x="4544016" y="0"/>
                </a:cubicBezTo>
                <a:cubicBezTo>
                  <a:pt x="4737582" y="-31302"/>
                  <a:pt x="5043901" y="25679"/>
                  <a:pt x="5243096" y="0"/>
                </a:cubicBezTo>
                <a:cubicBezTo>
                  <a:pt x="5442291" y="-25679"/>
                  <a:pt x="5639865" y="36127"/>
                  <a:pt x="5825662" y="0"/>
                </a:cubicBezTo>
                <a:cubicBezTo>
                  <a:pt x="5866742" y="162789"/>
                  <a:pt x="5796434" y="250083"/>
                  <a:pt x="5825662" y="489365"/>
                </a:cubicBezTo>
                <a:cubicBezTo>
                  <a:pt x="5854890" y="728648"/>
                  <a:pt x="5771529" y="798698"/>
                  <a:pt x="5825662" y="964880"/>
                </a:cubicBezTo>
                <a:cubicBezTo>
                  <a:pt x="5879795" y="1131063"/>
                  <a:pt x="5778773" y="1247807"/>
                  <a:pt x="5825662" y="1384995"/>
                </a:cubicBezTo>
                <a:cubicBezTo>
                  <a:pt x="5588632" y="1434427"/>
                  <a:pt x="5508824" y="1347255"/>
                  <a:pt x="5243096" y="1384995"/>
                </a:cubicBezTo>
                <a:cubicBezTo>
                  <a:pt x="4977368" y="1422735"/>
                  <a:pt x="4948870" y="1378972"/>
                  <a:pt x="4777043" y="1384995"/>
                </a:cubicBezTo>
                <a:cubicBezTo>
                  <a:pt x="4605216" y="1391018"/>
                  <a:pt x="4451789" y="1319863"/>
                  <a:pt x="4194477" y="1384995"/>
                </a:cubicBezTo>
                <a:cubicBezTo>
                  <a:pt x="3937165" y="1450127"/>
                  <a:pt x="3683832" y="1374192"/>
                  <a:pt x="3495397" y="1384995"/>
                </a:cubicBezTo>
                <a:cubicBezTo>
                  <a:pt x="3306962" y="1395798"/>
                  <a:pt x="3198442" y="1351504"/>
                  <a:pt x="2912831" y="1384995"/>
                </a:cubicBezTo>
                <a:cubicBezTo>
                  <a:pt x="2627220" y="1418486"/>
                  <a:pt x="2632689" y="1343540"/>
                  <a:pt x="2505035" y="1384995"/>
                </a:cubicBezTo>
                <a:cubicBezTo>
                  <a:pt x="2377381" y="1426450"/>
                  <a:pt x="2160593" y="1333105"/>
                  <a:pt x="2038982" y="1384995"/>
                </a:cubicBezTo>
                <a:cubicBezTo>
                  <a:pt x="1917371" y="1436885"/>
                  <a:pt x="1563406" y="1384161"/>
                  <a:pt x="1339902" y="1384995"/>
                </a:cubicBezTo>
                <a:cubicBezTo>
                  <a:pt x="1116398" y="1385829"/>
                  <a:pt x="886015" y="1360694"/>
                  <a:pt x="757336" y="1384995"/>
                </a:cubicBezTo>
                <a:cubicBezTo>
                  <a:pt x="628657" y="1409296"/>
                  <a:pt x="295421" y="1380923"/>
                  <a:pt x="0" y="1384995"/>
                </a:cubicBezTo>
                <a:cubicBezTo>
                  <a:pt x="-9637" y="1248602"/>
                  <a:pt x="13225" y="1018377"/>
                  <a:pt x="0" y="923330"/>
                </a:cubicBezTo>
                <a:cubicBezTo>
                  <a:pt x="-13225" y="828284"/>
                  <a:pt x="24288" y="697842"/>
                  <a:pt x="0" y="503215"/>
                </a:cubicBezTo>
                <a:cubicBezTo>
                  <a:pt x="-24288" y="308589"/>
                  <a:pt x="5399" y="220932"/>
                  <a:pt x="0" y="0"/>
                </a:cubicBezTo>
                <a:close/>
              </a:path>
            </a:pathLst>
          </a:custGeom>
          <a:noFill/>
          <a:ln w="19050"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2100" b="1" dirty="0"/>
              <a:t>The sum of squared errors (SSE) </a:t>
            </a:r>
            <a:r>
              <a:rPr lang="en-US" sz="2100" dirty="0"/>
              <a:t>for this regression line is </a:t>
            </a:r>
            <a:r>
              <a:rPr lang="en-US" sz="2100" b="1" dirty="0"/>
              <a:t>2.4</a:t>
            </a:r>
            <a:r>
              <a:rPr lang="en-US" sz="2100" dirty="0"/>
              <a:t>. This tells you how </a:t>
            </a:r>
            <a:r>
              <a:rPr lang="en-US" sz="2100" b="1" dirty="0"/>
              <a:t>good a line is fitted to the data</a:t>
            </a:r>
            <a:r>
              <a:rPr lang="en-US" sz="2100" dirty="0"/>
              <a:t>. </a:t>
            </a:r>
            <a:r>
              <a:rPr lang="en-US" sz="2100" b="1" dirty="0">
                <a:solidFill>
                  <a:srgbClr val="00B050"/>
                </a:solidFill>
              </a:rPr>
              <a:t>The best fit line will have the least amount of this value.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60EFE8-C40E-D4B9-848D-74E09119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dirty="0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4048976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Classification vs Regression</a:t>
            </a:r>
          </a:p>
        </p:txBody>
      </p:sp>
      <p:pic>
        <p:nvPicPr>
          <p:cNvPr id="6" name="Picture 5" descr="A comparison of a temperature measurement&#10;&#10;Description automatically generated with medium confidence">
            <a:extLst>
              <a:ext uri="{FF2B5EF4-FFF2-40B4-BE49-F238E27FC236}">
                <a16:creationId xmlns:a16="http://schemas.microsoft.com/office/drawing/2014/main" id="{52B76949-A882-0116-3554-09CF0E4D8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31" y="1154509"/>
            <a:ext cx="6048735" cy="487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471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Finding the Best Fit Line</a:t>
            </a:r>
            <a:endParaRPr lang="en-PH" sz="5000" b="1" dirty="0"/>
          </a:p>
        </p:txBody>
      </p:sp>
      <p:pic>
        <p:nvPicPr>
          <p:cNvPr id="12" name="Picture 11" descr="A diagram of a line with green dots and arrows&#10;&#10;Description automatically generated">
            <a:extLst>
              <a:ext uri="{FF2B5EF4-FFF2-40B4-BE49-F238E27FC236}">
                <a16:creationId xmlns:a16="http://schemas.microsoft.com/office/drawing/2014/main" id="{F77CA1D4-928E-8586-A864-8DDF90C59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275" y="1476300"/>
            <a:ext cx="9357032" cy="52633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56D218-4074-6433-90E5-03134716273B}"/>
              </a:ext>
            </a:extLst>
          </p:cNvPr>
          <p:cNvSpPr txBox="1"/>
          <p:nvPr/>
        </p:nvSpPr>
        <p:spPr>
          <a:xfrm>
            <a:off x="464538" y="1476300"/>
            <a:ext cx="227973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keep moving this line through the </a:t>
            </a:r>
            <a:r>
              <a:rPr lang="en-US" sz="2400" b="1" dirty="0">
                <a:solidFill>
                  <a:srgbClr val="00B050"/>
                </a:solidFill>
              </a:rPr>
              <a:t>data points </a:t>
            </a:r>
            <a:r>
              <a:rPr lang="en-US" sz="2400" dirty="0"/>
              <a:t>to make sure the best fit line </a:t>
            </a:r>
            <a:r>
              <a:rPr lang="en-US" sz="2400" b="1" dirty="0">
                <a:solidFill>
                  <a:srgbClr val="7030A0"/>
                </a:solidFill>
              </a:rPr>
              <a:t>has the least square distance </a:t>
            </a:r>
            <a:r>
              <a:rPr lang="en-US" sz="2400" dirty="0"/>
              <a:t>between the </a:t>
            </a:r>
            <a:r>
              <a:rPr lang="en-US" sz="2400" b="1" dirty="0">
                <a:solidFill>
                  <a:srgbClr val="00B050"/>
                </a:solidFill>
              </a:rPr>
              <a:t>data points </a:t>
            </a:r>
            <a:r>
              <a:rPr lang="en-US" sz="2400" dirty="0"/>
              <a:t>and the </a:t>
            </a:r>
            <a:r>
              <a:rPr lang="en-US" sz="2400" b="1" dirty="0">
                <a:solidFill>
                  <a:srgbClr val="FF0000"/>
                </a:solidFill>
              </a:rPr>
              <a:t>regression line</a:t>
            </a:r>
            <a:endParaRPr lang="en-PH" sz="2400" b="1" dirty="0">
              <a:solidFill>
                <a:srgbClr val="FF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DBCD82-97DC-923B-86D7-BFCF0FDB0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6837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Finding the Best Fit Line</a:t>
            </a:r>
            <a:endParaRPr lang="en-PH" sz="5000" b="1" dirty="0"/>
          </a:p>
        </p:txBody>
      </p:sp>
      <p:pic>
        <p:nvPicPr>
          <p:cNvPr id="12" name="Picture 11" descr="A diagram of a line with green dots and arrows&#10;&#10;Description automatically generated">
            <a:extLst>
              <a:ext uri="{FF2B5EF4-FFF2-40B4-BE49-F238E27FC236}">
                <a16:creationId xmlns:a16="http://schemas.microsoft.com/office/drawing/2014/main" id="{F77CA1D4-928E-8586-A864-8DDF90C59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275" y="1476300"/>
            <a:ext cx="9357032" cy="52633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56D218-4074-6433-90E5-03134716273B}"/>
              </a:ext>
            </a:extLst>
          </p:cNvPr>
          <p:cNvSpPr txBox="1"/>
          <p:nvPr/>
        </p:nvSpPr>
        <p:spPr>
          <a:xfrm>
            <a:off x="459205" y="1405927"/>
            <a:ext cx="29384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are a lot of ways to minimize the distance between the line and the data points like </a:t>
            </a:r>
            <a:r>
              <a:rPr lang="en-US" sz="2400" b="1" dirty="0"/>
              <a:t>Sum of Squared Errors</a:t>
            </a:r>
            <a:r>
              <a:rPr lang="en-US" sz="2400" dirty="0"/>
              <a:t>, </a:t>
            </a:r>
            <a:r>
              <a:rPr lang="en-US" sz="2400" b="1" dirty="0"/>
              <a:t>Sum of Absolute Errors</a:t>
            </a:r>
            <a:r>
              <a:rPr lang="en-US" sz="2400" dirty="0"/>
              <a:t>, </a:t>
            </a:r>
            <a:r>
              <a:rPr lang="en-US" sz="2400" b="1" dirty="0"/>
              <a:t>Root Mean Square Error </a:t>
            </a:r>
            <a:r>
              <a:rPr lang="en-US" sz="2400" dirty="0"/>
              <a:t>etc.</a:t>
            </a:r>
            <a:endParaRPr lang="en-PH" sz="2400" b="1" dirty="0">
              <a:solidFill>
                <a:srgbClr val="FF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DBCD82-97DC-923B-86D7-BFCF0FDB0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105330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Classification vs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What is Linear Regression?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Types of Linear Regression</a:t>
            </a:r>
          </a:p>
          <a:p>
            <a:pPr algn="l"/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Understanding Simple Linear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03E6C7E6-80D2-5241-B024-26F66AEA9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639" y="1257844"/>
            <a:ext cx="597907" cy="597907"/>
          </a:xfrm>
          <a:prstGeom prst="rect">
            <a:avLst/>
          </a:prstGeom>
        </p:spPr>
      </p:pic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E2231756-C301-E34D-DD73-BDBD9EE1B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638" y="1881614"/>
            <a:ext cx="597907" cy="623423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DF59B28A-B819-8CC1-3E3C-A292C65ED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637" y="2598494"/>
            <a:ext cx="597907" cy="623423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AE7F2E5A-9554-15BE-4E6F-1DAD9FABA3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03960" y="3428999"/>
            <a:ext cx="597907" cy="62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055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  <a:hlinkClick r:id="rId4"/>
              </a:rPr>
              <a:t>https://www.simplilearn.com/tutorials/machine-learning-tutorial/linear-regression-in-python</a:t>
            </a: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5C7E6CA-D1CD-C68F-755A-560A17BE1F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References</a:t>
            </a:r>
            <a:endParaRPr lang="en-PH" sz="5000" b="1" dirty="0"/>
          </a:p>
        </p:txBody>
      </p:sp>
    </p:spTree>
    <p:extLst>
      <p:ext uri="{BB962C8B-B14F-4D97-AF65-F5344CB8AC3E}">
        <p14:creationId xmlns:p14="http://schemas.microsoft.com/office/powerpoint/2010/main" val="1903345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Classification vs Regression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BEC70E1-5FA9-22F1-253B-6EA337B5F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256003"/>
              </p:ext>
            </p:extLst>
          </p:nvPr>
        </p:nvGraphicFramePr>
        <p:xfrm>
          <a:off x="320039" y="1047490"/>
          <a:ext cx="8380196" cy="475267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190098">
                  <a:extLst>
                    <a:ext uri="{9D8B030D-6E8A-4147-A177-3AD203B41FA5}">
                      <a16:colId xmlns:a16="http://schemas.microsoft.com/office/drawing/2014/main" val="2913056237"/>
                    </a:ext>
                  </a:extLst>
                </a:gridCol>
                <a:gridCol w="4190098">
                  <a:extLst>
                    <a:ext uri="{9D8B030D-6E8A-4147-A177-3AD203B41FA5}">
                      <a16:colId xmlns:a16="http://schemas.microsoft.com/office/drawing/2014/main" val="3863049235"/>
                    </a:ext>
                  </a:extLst>
                </a:gridCol>
              </a:tblGrid>
              <a:tr h="521958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bg1"/>
                          </a:solidFill>
                        </a:rPr>
                        <a:t>Classification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bg1"/>
                          </a:solidFill>
                        </a:rPr>
                        <a:t>Regression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3500786"/>
                  </a:ext>
                </a:extLst>
              </a:tr>
              <a:tr h="13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The output variable must be a </a:t>
                      </a:r>
                      <a:r>
                        <a:rPr lang="en-US" sz="2100" b="1" dirty="0">
                          <a:solidFill>
                            <a:srgbClr val="0070C0"/>
                          </a:solidFill>
                        </a:rPr>
                        <a:t>discrete value in the form of a class label</a:t>
                      </a:r>
                      <a:r>
                        <a:rPr lang="en-US" sz="2100" dirty="0">
                          <a:solidFill>
                            <a:srgbClr val="0070C0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The output variable must be either </a:t>
                      </a:r>
                      <a:r>
                        <a:rPr lang="en-US" sz="2100" b="1" dirty="0">
                          <a:solidFill>
                            <a:srgbClr val="0070C0"/>
                          </a:solidFill>
                        </a:rPr>
                        <a:t>continuous in nature or a real value in the form of an integer quantity</a:t>
                      </a:r>
                      <a:r>
                        <a:rPr lang="en-US" sz="2100" dirty="0">
                          <a:solidFill>
                            <a:srgbClr val="0070C0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8188694"/>
                  </a:ext>
                </a:extLst>
              </a:tr>
              <a:tr h="17148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Classification algorithms solve classification problems like identifying </a:t>
                      </a:r>
                      <a:r>
                        <a:rPr lang="en-US" sz="2100" b="1" dirty="0">
                          <a:solidFill>
                            <a:srgbClr val="0070C0"/>
                          </a:solidFill>
                        </a:rPr>
                        <a:t>spam e-mails, and spotting cancer cells </a:t>
                      </a:r>
                      <a:r>
                        <a:rPr lang="en-US" sz="2100" dirty="0">
                          <a:solidFill>
                            <a:srgbClr val="0070C0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It is used to solve problems such as predicting </a:t>
                      </a:r>
                      <a:r>
                        <a:rPr lang="en-US" sz="2100" b="1" dirty="0">
                          <a:solidFill>
                            <a:srgbClr val="0070C0"/>
                          </a:solidFill>
                        </a:rPr>
                        <a:t>house prices and weather predictions</a:t>
                      </a:r>
                      <a:r>
                        <a:rPr lang="en-US" sz="2100" dirty="0">
                          <a:solidFill>
                            <a:srgbClr val="0070C0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639677"/>
                  </a:ext>
                </a:extLst>
              </a:tr>
              <a:tr h="1125471">
                <a:tc>
                  <a:txBody>
                    <a:bodyPr/>
                    <a:lstStyle/>
                    <a:p>
                      <a:pPr algn="ctr"/>
                      <a:r>
                        <a:rPr lang="en-US" sz="2100" b="0" kern="1200" dirty="0">
                          <a:solidFill>
                            <a:schemeClr val="tx1"/>
                          </a:solidFill>
                          <a:effectLst/>
                        </a:rPr>
                        <a:t>Classification tries to find the decision boundary, which </a:t>
                      </a:r>
                      <a:r>
                        <a:rPr lang="en-US" sz="2100" b="1" kern="1200" dirty="0">
                          <a:solidFill>
                            <a:srgbClr val="0070C0"/>
                          </a:solidFill>
                          <a:effectLst/>
                        </a:rPr>
                        <a:t>divides the dataset into different classes.</a:t>
                      </a:r>
                      <a:endParaRPr lang="en-US" sz="21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kern="1200" dirty="0">
                          <a:solidFill>
                            <a:schemeClr val="tx1"/>
                          </a:solidFill>
                          <a:effectLst/>
                        </a:rPr>
                        <a:t>It attempts to find the </a:t>
                      </a:r>
                      <a:r>
                        <a:rPr lang="en-US" sz="2100" b="1" kern="1200" dirty="0">
                          <a:solidFill>
                            <a:srgbClr val="0070C0"/>
                          </a:solidFill>
                          <a:effectLst/>
                        </a:rPr>
                        <a:t>best fit line</a:t>
                      </a:r>
                      <a:r>
                        <a:rPr lang="en-US" sz="2100" b="0" kern="1200" dirty="0">
                          <a:solidFill>
                            <a:schemeClr val="tx1"/>
                          </a:solidFill>
                          <a:effectLst/>
                        </a:rPr>
                        <a:t>, which predicts the output more accurately.</a:t>
                      </a:r>
                      <a:endParaRPr lang="en-US" sz="2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1154857"/>
                  </a:ext>
                </a:extLst>
              </a:tr>
            </a:tbl>
          </a:graphicData>
        </a:graphic>
      </p:graphicFrame>
      <p:pic>
        <p:nvPicPr>
          <p:cNvPr id="7" name="Picture 6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650B2512-D563-991B-9AB4-9EE0D75F6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049" y="2584879"/>
            <a:ext cx="3032912" cy="168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11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Numerical and Categorical Values</a:t>
            </a:r>
          </a:p>
        </p:txBody>
      </p:sp>
      <p:pic>
        <p:nvPicPr>
          <p:cNvPr id="7" name="Picture 6" descr="A diagram of a company's values&#10;&#10;Description automatically generated">
            <a:extLst>
              <a:ext uri="{FF2B5EF4-FFF2-40B4-BE49-F238E27FC236}">
                <a16:creationId xmlns:a16="http://schemas.microsoft.com/office/drawing/2014/main" id="{A9A54FFC-2DA5-1CF1-FE62-AEBCF798DE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70" b="11765"/>
          <a:stretch/>
        </p:blipFill>
        <p:spPr>
          <a:xfrm>
            <a:off x="0" y="1228165"/>
            <a:ext cx="12191999" cy="480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13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Classification vs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What is Linear Regression?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Types of Linear Regression</a:t>
            </a:r>
          </a:p>
          <a:p>
            <a:pPr algn="l"/>
            <a:endParaRPr lang="en-US" sz="2900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Understanding Simple Linear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03E6C7E6-80D2-5241-B024-26F66AEA9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9540" y="1174808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79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39106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Linear Regression?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750E57D-D78A-74B6-3BE5-AC6554162F7B}"/>
              </a:ext>
            </a:extLst>
          </p:cNvPr>
          <p:cNvGrpSpPr/>
          <p:nvPr/>
        </p:nvGrpSpPr>
        <p:grpSpPr>
          <a:xfrm>
            <a:off x="4798078" y="2455508"/>
            <a:ext cx="2095500" cy="1946983"/>
            <a:chOff x="7171411" y="4419065"/>
            <a:chExt cx="2095500" cy="1946983"/>
          </a:xfrm>
        </p:grpSpPr>
        <p:pic>
          <p:nvPicPr>
            <p:cNvPr id="23" name="Picture 22" descr="Cartoon character holding a steering wheel at a gas station&#10;&#10;Description automatically generated">
              <a:extLst>
                <a:ext uri="{FF2B5EF4-FFF2-40B4-BE49-F238E27FC236}">
                  <a16:creationId xmlns:a16="http://schemas.microsoft.com/office/drawing/2014/main" id="{6C0EA5B0-EA2B-E227-265F-90E47CEC7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1411" y="4419065"/>
              <a:ext cx="2095500" cy="14287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24EBDF-8F73-C121-7F04-8734F8A27500}"/>
                </a:ext>
              </a:extLst>
            </p:cNvPr>
            <p:cNvSpPr txBox="1"/>
            <p:nvPr/>
          </p:nvSpPr>
          <p:spPr>
            <a:xfrm>
              <a:off x="7551817" y="5950550"/>
              <a:ext cx="155844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 Fuel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2B034FA-A6D0-0FB9-303D-15944C0CBAB9}"/>
              </a:ext>
            </a:extLst>
          </p:cNvPr>
          <p:cNvGrpSpPr/>
          <p:nvPr/>
        </p:nvGrpSpPr>
        <p:grpSpPr>
          <a:xfrm>
            <a:off x="8838285" y="2389539"/>
            <a:ext cx="3339934" cy="1946983"/>
            <a:chOff x="2821060" y="4336498"/>
            <a:chExt cx="3339934" cy="1946983"/>
          </a:xfrm>
        </p:grpSpPr>
        <p:pic>
          <p:nvPicPr>
            <p:cNvPr id="26" name="Picture 25" descr="A cartoon of a jeepney&#10;&#10;Description automatically generated">
              <a:extLst>
                <a:ext uri="{FF2B5EF4-FFF2-40B4-BE49-F238E27FC236}">
                  <a16:creationId xmlns:a16="http://schemas.microsoft.com/office/drawing/2014/main" id="{59E5453E-5FAD-DA9C-E762-8EF947EE8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8889" y="4336498"/>
              <a:ext cx="1747391" cy="1633810"/>
            </a:xfrm>
            <a:prstGeom prst="rect">
              <a:avLst/>
            </a:prstGeom>
            <a:effectLst/>
          </p:spPr>
        </p:pic>
        <p:pic>
          <p:nvPicPr>
            <p:cNvPr id="27" name="Picture 26" descr="A gold coin with a symbol on it&#10;&#10;Description automatically generated">
              <a:extLst>
                <a:ext uri="{FF2B5EF4-FFF2-40B4-BE49-F238E27FC236}">
                  <a16:creationId xmlns:a16="http://schemas.microsoft.com/office/drawing/2014/main" id="{9BA638A7-B514-B12C-38D1-73B0ED5A2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1060" y="4662146"/>
              <a:ext cx="896989" cy="896989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F68A136-0E9B-996D-2B1E-8B2A67BB768E}"/>
                </a:ext>
              </a:extLst>
            </p:cNvPr>
            <p:cNvSpPr txBox="1"/>
            <p:nvPr/>
          </p:nvSpPr>
          <p:spPr>
            <a:xfrm>
              <a:off x="3398635" y="5867983"/>
              <a:ext cx="2762359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Predicted Jeepney Fare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3E33B6E8-BC23-92C4-3ABB-B6EEF11AED0E}"/>
              </a:ext>
            </a:extLst>
          </p:cNvPr>
          <p:cNvSpPr/>
          <p:nvPr/>
        </p:nvSpPr>
        <p:spPr>
          <a:xfrm>
            <a:off x="7418202" y="3007094"/>
            <a:ext cx="978408" cy="484632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37F7284-C932-0AEB-7B2C-F9872CF4DE86}"/>
              </a:ext>
            </a:extLst>
          </p:cNvPr>
          <p:cNvGrpSpPr/>
          <p:nvPr/>
        </p:nvGrpSpPr>
        <p:grpSpPr>
          <a:xfrm>
            <a:off x="138151" y="2389539"/>
            <a:ext cx="2887890" cy="1947339"/>
            <a:chOff x="2821060" y="4336498"/>
            <a:chExt cx="2887890" cy="1947339"/>
          </a:xfrm>
        </p:grpSpPr>
        <p:pic>
          <p:nvPicPr>
            <p:cNvPr id="31" name="Picture 30" descr="A cartoon of a jeepney&#10;&#10;Description automatically generated">
              <a:extLst>
                <a:ext uri="{FF2B5EF4-FFF2-40B4-BE49-F238E27FC236}">
                  <a16:creationId xmlns:a16="http://schemas.microsoft.com/office/drawing/2014/main" id="{C8ACBFB2-9158-25CB-A1EB-7C533922E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8889" y="4336498"/>
              <a:ext cx="1747391" cy="1633810"/>
            </a:xfrm>
            <a:prstGeom prst="rect">
              <a:avLst/>
            </a:prstGeom>
            <a:effectLst/>
          </p:spPr>
        </p:pic>
        <p:pic>
          <p:nvPicPr>
            <p:cNvPr id="32" name="Picture 31" descr="A gold coin with a symbol on it&#10;&#10;Description automatically generated">
              <a:extLst>
                <a:ext uri="{FF2B5EF4-FFF2-40B4-BE49-F238E27FC236}">
                  <a16:creationId xmlns:a16="http://schemas.microsoft.com/office/drawing/2014/main" id="{8F11C2AE-88B3-8F9B-9645-0233DA23B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1060" y="4662146"/>
              <a:ext cx="896989" cy="89698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171FC5E-8876-5FC6-D7DA-EE10E725DF7B}"/>
                </a:ext>
              </a:extLst>
            </p:cNvPr>
            <p:cNvSpPr txBox="1"/>
            <p:nvPr/>
          </p:nvSpPr>
          <p:spPr>
            <a:xfrm>
              <a:off x="3163830" y="5868339"/>
              <a:ext cx="254512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Current Jeepney Fare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5927CCEC-31B9-6D6F-3456-00ADC1105D5D}"/>
              </a:ext>
            </a:extLst>
          </p:cNvPr>
          <p:cNvSpPr/>
          <p:nvPr/>
        </p:nvSpPr>
        <p:spPr>
          <a:xfrm>
            <a:off x="3186224" y="2964130"/>
            <a:ext cx="978408" cy="484632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33B731-4889-C789-EFD4-4819CA5E1BBB}"/>
              </a:ext>
            </a:extLst>
          </p:cNvPr>
          <p:cNvSpPr txBox="1"/>
          <p:nvPr/>
        </p:nvSpPr>
        <p:spPr>
          <a:xfrm>
            <a:off x="1851086" y="4832724"/>
            <a:ext cx="848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Based on the </a:t>
            </a:r>
            <a:r>
              <a:rPr lang="en-US" sz="2400" b="1" dirty="0">
                <a:solidFill>
                  <a:srgbClr val="FF0000"/>
                </a:solidFill>
              </a:rPr>
              <a:t>price of fuel</a:t>
            </a:r>
            <a:r>
              <a:rPr lang="en-US" sz="2400" dirty="0"/>
              <a:t>, how much would be the </a:t>
            </a:r>
            <a:r>
              <a:rPr lang="en-US" sz="2400" b="1" dirty="0">
                <a:solidFill>
                  <a:srgbClr val="00B050"/>
                </a:solidFill>
              </a:rPr>
              <a:t>jeepney fare</a:t>
            </a:r>
            <a:r>
              <a:rPr lang="en-US" sz="2400" dirty="0"/>
              <a:t>?</a:t>
            </a:r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4230757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Linear Regression?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63C76C-FBF6-8599-4CB3-6821F670B3EF}"/>
              </a:ext>
            </a:extLst>
          </p:cNvPr>
          <p:cNvSpPr txBox="1"/>
          <p:nvPr/>
        </p:nvSpPr>
        <p:spPr>
          <a:xfrm>
            <a:off x="1053828" y="1377523"/>
            <a:ext cx="100843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i="0" dirty="0">
                <a:effectLst/>
                <a:latin typeface="Calibri (Body)"/>
              </a:rPr>
              <a:t>Linear regression</a:t>
            </a:r>
            <a:r>
              <a:rPr lang="en-US" sz="3000" b="0" i="0" dirty="0">
                <a:effectLst/>
                <a:latin typeface="Calibri (Body)"/>
              </a:rPr>
              <a:t> </a:t>
            </a:r>
            <a:r>
              <a:rPr lang="en-US" sz="3000" dirty="0">
                <a:latin typeface="Calibri (Body)"/>
              </a:rPr>
              <a:t>or </a:t>
            </a:r>
            <a:r>
              <a:rPr lang="en-US" sz="3000" b="1" dirty="0">
                <a:latin typeface="Calibri (Body)"/>
              </a:rPr>
              <a:t>simply regression </a:t>
            </a:r>
            <a:r>
              <a:rPr lang="en-US" sz="3000" b="0" i="0" dirty="0">
                <a:effectLst/>
                <a:latin typeface="Calibri (Body)"/>
              </a:rPr>
              <a:t>is a statistical model used to predict the relationship between </a:t>
            </a:r>
            <a:r>
              <a:rPr lang="en-US" sz="3000" b="1" i="0" dirty="0">
                <a:solidFill>
                  <a:srgbClr val="FF0000"/>
                </a:solidFill>
                <a:effectLst/>
                <a:latin typeface="Calibri (Body)"/>
              </a:rPr>
              <a:t>independent</a:t>
            </a:r>
            <a:r>
              <a:rPr lang="en-US" sz="3000" b="0" i="0" dirty="0">
                <a:effectLst/>
                <a:latin typeface="Calibri (Body)"/>
              </a:rPr>
              <a:t> and </a:t>
            </a:r>
            <a:r>
              <a:rPr lang="en-US" sz="3000" b="1" i="0" dirty="0">
                <a:solidFill>
                  <a:srgbClr val="00B050"/>
                </a:solidFill>
                <a:effectLst/>
                <a:latin typeface="Calibri (Body)"/>
              </a:rPr>
              <a:t>dependent</a:t>
            </a:r>
            <a:r>
              <a:rPr lang="en-US" sz="3000" b="0" i="0" dirty="0">
                <a:effectLst/>
                <a:latin typeface="Calibri (Body)"/>
              </a:rPr>
              <a:t> variables.</a:t>
            </a:r>
            <a:endParaRPr lang="en-PH" sz="30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20078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1A3F1B-CE3A-47AB-9F84-47E78646797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ACF14CA-9E7F-410C-99DF-E0FAFDE78C1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622FF19-6ECD-4B79-A412-9430824D2B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2701</TotalTime>
  <Words>1821</Words>
  <Application>Microsoft Macintosh PowerPoint</Application>
  <PresentationFormat>Widescreen</PresentationFormat>
  <Paragraphs>533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Arial</vt:lpstr>
      <vt:lpstr>Calibri</vt:lpstr>
      <vt:lpstr>Calibri (Body)</vt:lpstr>
      <vt:lpstr>Calibri Body</vt:lpstr>
      <vt:lpstr>Calibri Light</vt:lpstr>
      <vt:lpstr>Cambria Math</vt:lpstr>
      <vt:lpstr>Charter</vt:lpstr>
      <vt:lpstr>Wingdings</vt:lpstr>
      <vt:lpstr>Office Theme</vt:lpstr>
      <vt:lpstr>Simple Linear Regression</vt:lpstr>
      <vt:lpstr>Outline</vt:lpstr>
      <vt:lpstr>Classification vs Regression</vt:lpstr>
      <vt:lpstr>Classification vs Regression</vt:lpstr>
      <vt:lpstr>Classification vs Regression</vt:lpstr>
      <vt:lpstr>Numerical and Categorical Values</vt:lpstr>
      <vt:lpstr>PowerPoint Presentation</vt:lpstr>
      <vt:lpstr>What is Linear Regression?</vt:lpstr>
      <vt:lpstr>What is Linear Regression?</vt:lpstr>
      <vt:lpstr>Independent and Dependent Variables</vt:lpstr>
      <vt:lpstr>What is Linear Regression</vt:lpstr>
      <vt:lpstr>Applications of Linear Regression</vt:lpstr>
      <vt:lpstr>Applications of Linear Regression</vt:lpstr>
      <vt:lpstr>Applications of Linear Regression</vt:lpstr>
      <vt:lpstr>PowerPoint Presentation</vt:lpstr>
      <vt:lpstr>Types of Linear Regression </vt:lpstr>
      <vt:lpstr>Simple Linear Regression </vt:lpstr>
      <vt:lpstr>Multiple Linear Regression</vt:lpstr>
      <vt:lpstr>Multiple Linear Regression</vt:lpstr>
      <vt:lpstr>PowerPoint Presentation</vt:lpstr>
      <vt:lpstr> The Regression Line</vt:lpstr>
      <vt:lpstr> The Regression Line</vt:lpstr>
      <vt:lpstr>Prediction using the Regression Line</vt:lpstr>
      <vt:lpstr>Intuition Behind the Regression Line</vt:lpstr>
      <vt:lpstr>Intuition Behind the Regression Line</vt:lpstr>
      <vt:lpstr>Intuition Behind the Regression Line</vt:lpstr>
      <vt:lpstr>Intuition Behind the Regression Line</vt:lpstr>
      <vt:lpstr>Regression Equation</vt:lpstr>
      <vt:lpstr>Regression Equation</vt:lpstr>
      <vt:lpstr>Regression Equation</vt:lpstr>
      <vt:lpstr>Regression Equation</vt:lpstr>
      <vt:lpstr>Calculate the Slope</vt:lpstr>
      <vt:lpstr>Calculate the Intercept</vt:lpstr>
      <vt:lpstr>Predicting the Jeepney Fare </vt:lpstr>
      <vt:lpstr>Drawing the Regression Line</vt:lpstr>
      <vt:lpstr>Drawing the Regression Line</vt:lpstr>
      <vt:lpstr>Residuals/Errors</vt:lpstr>
      <vt:lpstr>Error/Loss Function</vt:lpstr>
      <vt:lpstr>Loss Function</vt:lpstr>
      <vt:lpstr>Finding the Best Fit Line</vt:lpstr>
      <vt:lpstr>Finding the Best Fit Line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Elizer Jr. D. Ponio</cp:lastModifiedBy>
  <cp:revision>712</cp:revision>
  <dcterms:created xsi:type="dcterms:W3CDTF">2022-05-11T03:47:05Z</dcterms:created>
  <dcterms:modified xsi:type="dcterms:W3CDTF">2024-08-27T04:22:05Z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  <property fmtid="{D5CDD505-2E9C-101B-9397-08002B2CF9AE}" pid="3" name="MSIP_Label_8a813f4b-519a-4481-a498-85770f517757_Enabled">
    <vt:lpwstr>true</vt:lpwstr>
  </property>
  <property fmtid="{D5CDD505-2E9C-101B-9397-08002B2CF9AE}" pid="4" name="MSIP_Label_8a813f4b-519a-4481-a498-85770f517757_SetDate">
    <vt:lpwstr>2024-07-11T14:05:09Z</vt:lpwstr>
  </property>
  <property fmtid="{D5CDD505-2E9C-101B-9397-08002B2CF9AE}" pid="5" name="MSIP_Label_8a813f4b-519a-4481-a498-85770f517757_Method">
    <vt:lpwstr>Standard</vt:lpwstr>
  </property>
  <property fmtid="{D5CDD505-2E9C-101B-9397-08002B2CF9AE}" pid="6" name="MSIP_Label_8a813f4b-519a-4481-a498-85770f517757_Name">
    <vt:lpwstr>Anyone (unrestricted)</vt:lpwstr>
  </property>
  <property fmtid="{D5CDD505-2E9C-101B-9397-08002B2CF9AE}" pid="7" name="MSIP_Label_8a813f4b-519a-4481-a498-85770f517757_SiteId">
    <vt:lpwstr>1d981f77-3ca3-46ae-b0d4-e8044e6c7f84</vt:lpwstr>
  </property>
  <property fmtid="{D5CDD505-2E9C-101B-9397-08002B2CF9AE}" pid="8" name="MSIP_Label_8a813f4b-519a-4481-a498-85770f517757_ActionId">
    <vt:lpwstr>cc2cc8e5-6ceb-4ff4-bda9-8296ca361659</vt:lpwstr>
  </property>
  <property fmtid="{D5CDD505-2E9C-101B-9397-08002B2CF9AE}" pid="9" name="MSIP_Label_8a813f4b-519a-4481-a498-85770f517757_ContentBits">
    <vt:lpwstr>0</vt:lpwstr>
  </property>
</Properties>
</file>